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4" r:id="rId1"/>
  </p:sldMasterIdLst>
  <p:notesMasterIdLst>
    <p:notesMasterId r:id="rId31"/>
  </p:notesMasterIdLst>
  <p:sldIdLst>
    <p:sldId id="256" r:id="rId2"/>
    <p:sldId id="296" r:id="rId3"/>
    <p:sldId id="293" r:id="rId4"/>
    <p:sldId id="258" r:id="rId5"/>
    <p:sldId id="259" r:id="rId6"/>
    <p:sldId id="262" r:id="rId7"/>
    <p:sldId id="265" r:id="rId8"/>
    <p:sldId id="263" r:id="rId9"/>
    <p:sldId id="264" r:id="rId10"/>
    <p:sldId id="294" r:id="rId11"/>
    <p:sldId id="268" r:id="rId12"/>
    <p:sldId id="269" r:id="rId13"/>
    <p:sldId id="270" r:id="rId14"/>
    <p:sldId id="271" r:id="rId15"/>
    <p:sldId id="272" r:id="rId16"/>
    <p:sldId id="275" r:id="rId17"/>
    <p:sldId id="274" r:id="rId18"/>
    <p:sldId id="276" r:id="rId19"/>
    <p:sldId id="280" r:id="rId20"/>
    <p:sldId id="282" r:id="rId21"/>
    <p:sldId id="295" r:id="rId22"/>
    <p:sldId id="277" r:id="rId23"/>
    <p:sldId id="292" r:id="rId24"/>
    <p:sldId id="289" r:id="rId25"/>
    <p:sldId id="290" r:id="rId26"/>
    <p:sldId id="291" r:id="rId27"/>
    <p:sldId id="278" r:id="rId28"/>
    <p:sldId id="298" r:id="rId29"/>
    <p:sldId id="299" r:id="rId30"/>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648"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GB"/>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GB"/>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GB"/>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067D3E33-EDDF-47EE-AF9D-989EBE28288A}"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F785F7E0-1FFE-43D9-9F2A-C0A17A83C399}" type="slidenum">
              <a:rPr lang="en-GB"/>
              <a:pPr/>
              <a:t>1</a:t>
            </a:fld>
            <a:endParaRPr lang="en-GB"/>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067D3E33-EDDF-47EE-AF9D-989EBE28288A}" type="slidenum">
              <a:rPr lang="en-GB" smtClean="0"/>
              <a:pPr>
                <a:defRPr/>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FCEB59CF-5C2A-4AA9-B891-B7FAAF13B614}" type="slidenum">
              <a:rPr lang="en-GB"/>
              <a:pPr/>
              <a:t>11</a:t>
            </a:fld>
            <a:endParaRPr lang="en-GB"/>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B181CD9B-400F-4AE6-8CC5-81EAFB4A7FF8}" type="slidenum">
              <a:rPr lang="en-GB"/>
              <a:pPr/>
              <a:t>12</a:t>
            </a:fld>
            <a:endParaRPr lang="en-GB"/>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3D83801D-0452-4C20-828A-E8FEF41FCCE1}" type="slidenum">
              <a:rPr lang="en-GB"/>
              <a:pPr/>
              <a:t>13</a:t>
            </a:fld>
            <a:endParaRPr lang="en-GB"/>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1C5FD1E2-0E36-45BE-A1FF-524750F2BBE2}" type="slidenum">
              <a:rPr lang="en-GB"/>
              <a:pPr/>
              <a:t>14</a:t>
            </a:fld>
            <a:endParaRPr lang="en-GB"/>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5D25E6B1-9E54-4488-BE9A-663262D62E96}" type="slidenum">
              <a:rPr lang="en-GB"/>
              <a:pPr/>
              <a:t>15</a:t>
            </a:fld>
            <a:endParaRPr lang="en-GB"/>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636D45A0-F9FB-4BD3-9629-148A8F9D8F44}" type="slidenum">
              <a:rPr lang="en-GB"/>
              <a:pPr/>
              <a:t>16</a:t>
            </a:fld>
            <a:endParaRPr lang="en-GB"/>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90C04C15-A9B2-4997-9882-9B48FFA1EDDE}" type="slidenum">
              <a:rPr lang="en-GB"/>
              <a:pPr/>
              <a:t>17</a:t>
            </a:fld>
            <a:endParaRPr lang="en-GB"/>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1357563F-1C72-418E-A40A-63C70E0C4394}" type="slidenum">
              <a:rPr lang="en-GB"/>
              <a:pPr/>
              <a:t>18</a:t>
            </a:fld>
            <a:endParaRPr lang="en-GB"/>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pPr eaLnBrk="1" hangingPunct="1"/>
            <a:endParaRPr lang="en-US" smtClean="0"/>
          </a:p>
        </p:txBody>
      </p:sp>
      <p:sp>
        <p:nvSpPr>
          <p:cNvPr id="55300" name="Slide Number Placeholder 3"/>
          <p:cNvSpPr>
            <a:spLocks noGrp="1"/>
          </p:cNvSpPr>
          <p:nvPr>
            <p:ph type="sldNum" sz="quarter" idx="5"/>
          </p:nvPr>
        </p:nvSpPr>
        <p:spPr>
          <a:noFill/>
        </p:spPr>
        <p:txBody>
          <a:bodyPr/>
          <a:lstStyle/>
          <a:p>
            <a:fld id="{EC255F6D-8A54-4A3F-95CF-EDF1F0CF2674}" type="slidenum">
              <a:rPr lang="en-GB"/>
              <a:pPr/>
              <a:t>19</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042F3F83-5530-4AB8-93FC-2DF4235D7F38}" type="slidenum">
              <a:rPr lang="en-GB"/>
              <a:pPr/>
              <a:t>2</a:t>
            </a:fld>
            <a:endParaRPr lang="en-GB"/>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r>
              <a:rPr lang="en-GB" smtClean="0"/>
              <a:t>In this context the 1997 </a:t>
            </a:r>
            <a:r>
              <a:rPr lang="en-GB" b="1" i="1" smtClean="0"/>
              <a:t>Lisbon Recognition Convention</a:t>
            </a:r>
            <a:r>
              <a:rPr lang="en-GB" smtClean="0"/>
              <a:t> and pan-European transparency tools like the </a:t>
            </a:r>
            <a:r>
              <a:rPr lang="en-GB" b="1" i="1" smtClean="0"/>
              <a:t>European Credit Transfer and Accumulation System</a:t>
            </a:r>
            <a:r>
              <a:rPr lang="en-GB" smtClean="0"/>
              <a:t> (ECTS) and the </a:t>
            </a:r>
            <a:r>
              <a:rPr lang="en-GB" b="1" i="1" smtClean="0"/>
              <a:t>Diploma Supplement</a:t>
            </a:r>
            <a:r>
              <a:rPr lang="en-GB" smtClean="0"/>
              <a:t> (DS) play a crucial role. Equally important are the overarching </a:t>
            </a:r>
            <a:r>
              <a:rPr lang="en-GB" b="1" i="1" smtClean="0"/>
              <a:t>qualifications framework for the EHEA</a:t>
            </a:r>
            <a:r>
              <a:rPr lang="en-GB" smtClean="0"/>
              <a:t> and the </a:t>
            </a:r>
            <a:r>
              <a:rPr lang="en-GB" b="1" i="1" smtClean="0"/>
              <a:t>Standards and Guidelines for Quality Assurance in the EHEA</a:t>
            </a:r>
            <a:r>
              <a:rPr lang="en-GB" smtClean="0"/>
              <a:t>. The latter will also function as admission criteria for quality assurance and accreditation agencies in the </a:t>
            </a:r>
            <a:r>
              <a:rPr lang="en-GB" b="1" i="1" smtClean="0"/>
              <a:t>European Register of Quality Assurance Agencies</a:t>
            </a:r>
            <a:r>
              <a:rPr lang="en-GB" smtClean="0"/>
              <a:t>, which is currently being set up.</a:t>
            </a:r>
          </a:p>
          <a:p>
            <a:pPr eaLnBrk="1" hangingPunct="1"/>
            <a:endParaRPr lang="en-GB" smtClean="0"/>
          </a:p>
          <a:p>
            <a:pPr eaLnBrk="1" hangingPunct="1"/>
            <a:r>
              <a:rPr lang="en-GB" smtClean="0"/>
              <a:t>Another important feature of the envisaged European Higher Education Area is the </a:t>
            </a:r>
            <a:r>
              <a:rPr lang="en-GB" b="1" smtClean="0"/>
              <a:t>social dimension</a:t>
            </a:r>
            <a:r>
              <a:rPr lang="en-GB" smtClean="0"/>
              <a:t> of European higher education with an emphasis on participative equity and employability of graduates in a lifelong learning context. Finally, an attractive European Higher Education Area will display </a:t>
            </a:r>
            <a:r>
              <a:rPr lang="en-GB" b="1" smtClean="0"/>
              <a:t>openness to the world</a:t>
            </a:r>
            <a:r>
              <a:rPr lang="en-GB" smtClean="0"/>
              <a:t>, as reaffirmed in the Strategy for the EHEA in a Global Setting.</a:t>
            </a:r>
          </a:p>
          <a:p>
            <a:pPr eaLnBrk="1" hangingPunct="1"/>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pPr eaLnBrk="1" hangingPunct="1"/>
            <a:endParaRPr lang="en-US" smtClean="0"/>
          </a:p>
        </p:txBody>
      </p:sp>
      <p:sp>
        <p:nvSpPr>
          <p:cNvPr id="56324" name="Slide Number Placeholder 3"/>
          <p:cNvSpPr>
            <a:spLocks noGrp="1"/>
          </p:cNvSpPr>
          <p:nvPr>
            <p:ph type="sldNum" sz="quarter" idx="5"/>
          </p:nvPr>
        </p:nvSpPr>
        <p:spPr>
          <a:noFill/>
        </p:spPr>
        <p:txBody>
          <a:bodyPr/>
          <a:lstStyle/>
          <a:p>
            <a:fld id="{15455DBE-F0B8-4259-A6A9-98EFF74C37F9}" type="slidenum">
              <a:rPr lang="en-GB"/>
              <a:pPr/>
              <a:t>20</a:t>
            </a:fld>
            <a:endParaRPr lang="en-GB"/>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067D3E33-EDDF-47EE-AF9D-989EBE28288A}" type="slidenum">
              <a:rPr lang="en-GB" smtClean="0"/>
              <a:pPr>
                <a:defRPr/>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010BB733-CBA7-4A13-9C82-EFD2438213A4}" type="slidenum">
              <a:rPr lang="en-GB"/>
              <a:pPr/>
              <a:t>22</a:t>
            </a:fld>
            <a:endParaRPr lang="en-GB"/>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64633B12-0AC4-48E7-8335-EB1A17F47878}" type="slidenum">
              <a:rPr lang="en-GB"/>
              <a:pPr/>
              <a:t>23</a:t>
            </a:fld>
            <a:endParaRPr lang="en-GB"/>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E7B3E3-5B22-472F-BB65-E2D3308175BB}" type="slidenum">
              <a:rPr lang="en-US"/>
              <a:pPr/>
              <a:t>24</a:t>
            </a:fld>
            <a:endParaRPr lang="en-US"/>
          </a:p>
        </p:txBody>
      </p:sp>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a:xfrm>
            <a:off x="914400" y="4343400"/>
            <a:ext cx="5029200" cy="4114800"/>
          </a:xfrm>
        </p:spPr>
        <p:txBody>
          <a:bodyPr/>
          <a:lstStyle/>
          <a:p>
            <a:endParaRPr lang="en-GB"/>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EF061-BE9D-4F5C-BF7F-981354BFBCCC}" type="slidenum">
              <a:rPr lang="en-US"/>
              <a:pPr/>
              <a:t>25</a:t>
            </a:fld>
            <a:endParaRPr lang="en-US"/>
          </a:p>
        </p:txBody>
      </p:sp>
      <p:sp>
        <p:nvSpPr>
          <p:cNvPr id="303106" name="Rectangle 2"/>
          <p:cNvSpPr>
            <a:spLocks noGrp="1" noRot="1" noChangeAspect="1" noChangeArrowheads="1" noTextEdit="1"/>
          </p:cNvSpPr>
          <p:nvPr>
            <p:ph type="sldImg"/>
          </p:nvPr>
        </p:nvSpPr>
        <p:spPr>
          <a:xfrm>
            <a:off x="1300163" y="803275"/>
            <a:ext cx="4259262" cy="3194050"/>
          </a:xfrm>
          <a:ln w="12700" cap="flat">
            <a:solidFill>
              <a:schemeClr val="tx1"/>
            </a:solidFill>
          </a:ln>
        </p:spPr>
      </p:sp>
      <p:sp>
        <p:nvSpPr>
          <p:cNvPr id="303107" name="Rectangle 3"/>
          <p:cNvSpPr>
            <a:spLocks noGrp="1" noChangeArrowheads="1"/>
          </p:cNvSpPr>
          <p:nvPr>
            <p:ph type="body" idx="1"/>
          </p:nvPr>
        </p:nvSpPr>
        <p:spPr>
          <a:xfrm>
            <a:off x="914400" y="4344988"/>
            <a:ext cx="5029200" cy="3848100"/>
          </a:xfrm>
          <a:ln/>
        </p:spPr>
        <p:txBody>
          <a:bodyPr lIns="86958" tIns="42716" rIns="86958" bIns="42716"/>
          <a:lstStyle/>
          <a:p>
            <a:endParaRPr lang="en-GB"/>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753866-8508-49EE-91B1-06CCC65A8B90}" type="slidenum">
              <a:rPr lang="en-US"/>
              <a:pPr/>
              <a:t>26</a:t>
            </a:fld>
            <a:endParaRPr lang="en-US"/>
          </a:p>
        </p:txBody>
      </p:sp>
      <p:sp>
        <p:nvSpPr>
          <p:cNvPr id="305154" name="Rectangle 2"/>
          <p:cNvSpPr>
            <a:spLocks noGrp="1" noRot="1" noChangeAspect="1" noChangeArrowheads="1" noTextEdit="1"/>
          </p:cNvSpPr>
          <p:nvPr>
            <p:ph type="sldImg"/>
          </p:nvPr>
        </p:nvSpPr>
        <p:spPr>
          <a:xfrm>
            <a:off x="1300163" y="803275"/>
            <a:ext cx="4259262" cy="3194050"/>
          </a:xfrm>
          <a:ln w="12700" cap="flat">
            <a:solidFill>
              <a:schemeClr val="tx1"/>
            </a:solidFill>
          </a:ln>
        </p:spPr>
      </p:sp>
      <p:sp>
        <p:nvSpPr>
          <p:cNvPr id="305155" name="Rectangle 3"/>
          <p:cNvSpPr>
            <a:spLocks noGrp="1" noChangeArrowheads="1"/>
          </p:cNvSpPr>
          <p:nvPr>
            <p:ph type="body" idx="1"/>
          </p:nvPr>
        </p:nvSpPr>
        <p:spPr>
          <a:xfrm>
            <a:off x="914400" y="4344988"/>
            <a:ext cx="5029200" cy="3848100"/>
          </a:xfrm>
          <a:ln/>
        </p:spPr>
        <p:txBody>
          <a:bodyPr lIns="86958" tIns="42716" rIns="86958" bIns="42716"/>
          <a:lstStyle/>
          <a:p>
            <a:endParaRPr lang="en-GB"/>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53AE15AA-83D0-423D-BD67-68217C54DC2A}" type="slidenum">
              <a:rPr lang="en-GB"/>
              <a:pPr/>
              <a:t>27</a:t>
            </a:fld>
            <a:endParaRPr lang="en-GB"/>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ADA3744-60FF-4CAE-9CFF-353F3FF206DC}" type="slidenum">
              <a:rPr lang="en-GB" smtClean="0"/>
              <a:pPr/>
              <a:t>28</a:t>
            </a:fld>
            <a:endParaRPr lang="en-GB"/>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067D3E33-EDDF-47EE-AF9D-989EBE28288A}" type="slidenum">
              <a:rPr lang="en-GB" smtClean="0"/>
              <a:pPr>
                <a:defRPr/>
              </a:pPr>
              <a:t>29</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067D3E33-EDDF-47EE-AF9D-989EBE28288A}" type="slidenum">
              <a:rPr lang="en-GB" smtClean="0"/>
              <a:pPr>
                <a:defRPr/>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262A6712-1AC6-40ED-87B7-1C3B4DE8E439}" type="slidenum">
              <a:rPr lang="en-GB"/>
              <a:pPr/>
              <a:t>4</a:t>
            </a:fld>
            <a:endParaRPr lang="en-GB"/>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AEF249F5-A497-4951-B861-EB3511B9F5DA}" type="slidenum">
              <a:rPr lang="en-GB"/>
              <a:pPr/>
              <a:t>5</a:t>
            </a:fld>
            <a:endParaRPr lang="en-GB"/>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F496BB30-3993-4613-9510-0FD48BBD4D24}" type="slidenum">
              <a:rPr lang="en-GB"/>
              <a:pPr/>
              <a:t>6</a:t>
            </a:fld>
            <a:endParaRPr lang="en-GB"/>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72ED053B-DFEE-434F-B674-851F81AC4362}" type="slidenum">
              <a:rPr lang="en-GB"/>
              <a:pPr/>
              <a:t>7</a:t>
            </a:fld>
            <a:endParaRPr lang="en-GB"/>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EA58366-8129-4CF3-97D6-36FFC16AE802}" type="slidenum">
              <a:rPr lang="en-GB"/>
              <a:pPr/>
              <a:t>8</a:t>
            </a:fld>
            <a:endParaRPr lang="en-GB"/>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CF43DF2C-F041-4713-9795-C60CE7358E4E}" type="slidenum">
              <a:rPr lang="en-GB"/>
              <a:pPr/>
              <a:t>9</a:t>
            </a:fld>
            <a:endParaRPr lang="en-GB"/>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GB"/>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GB"/>
          </a:p>
        </p:txBody>
      </p:sp>
      <p:sp>
        <p:nvSpPr>
          <p:cNvPr id="13" name="Slide Number Placeholder 26"/>
          <p:cNvSpPr>
            <a:spLocks noGrp="1"/>
          </p:cNvSpPr>
          <p:nvPr>
            <p:ph type="sldNum" sz="quarter" idx="12"/>
          </p:nvPr>
        </p:nvSpPr>
        <p:spPr/>
        <p:txBody>
          <a:bodyPr/>
          <a:lstStyle>
            <a:lvl1pPr>
              <a:defRPr smtClean="0">
                <a:solidFill>
                  <a:srgbClr val="FFFFFF"/>
                </a:solidFill>
              </a:defRPr>
            </a:lvl1pPr>
            <a:extLst/>
          </a:lstStyle>
          <a:p>
            <a:pPr>
              <a:defRPr/>
            </a:pPr>
            <a:fld id="{D6EFAD87-1455-436D-B182-21092306BE0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GB"/>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pPr>
              <a:defRPr/>
            </a:pPr>
            <a:fld id="{4FCA774A-9769-4C13-BB31-A896202E88F4}"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GB"/>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pPr>
              <a:defRPr/>
            </a:pPr>
            <a:fld id="{88127F0F-15A5-4864-BA0B-AF982E2FCAD2}"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vl1pPr>
            <a:lvl2pPr>
              <a:buFont typeface="Wingdings" pitchFamily="2" charset="2"/>
              <a:buChar char="v"/>
              <a:defRPr sz="2000"/>
            </a:lvl2pPr>
            <a:lvl3pPr>
              <a:buFont typeface="Wingdings" pitchFamily="2" charset="2"/>
              <a:buChar char="v"/>
              <a:defRPr/>
            </a:lvl3pPr>
            <a:lvl4pPr>
              <a:buFont typeface="Wingdings" pitchFamily="2" charset="2"/>
              <a:buChar char="v"/>
              <a:defRPr/>
            </a:lvl4pPr>
            <a:lvl5pPr>
              <a:buFont typeface="Wingdings" pitchFamily="2" charset="2"/>
              <a:buChar char="v"/>
              <a:defRPr/>
            </a:lvl5pPr>
            <a:extLs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GB"/>
          </a:p>
        </p:txBody>
      </p:sp>
      <p:sp>
        <p:nvSpPr>
          <p:cNvPr id="5" name="Footer Placeholder 21"/>
          <p:cNvSpPr>
            <a:spLocks noGrp="1"/>
          </p:cNvSpPr>
          <p:nvPr>
            <p:ph type="ftr" sz="quarter" idx="11"/>
          </p:nvPr>
        </p:nvSpPr>
        <p:spPr/>
        <p:txBody>
          <a:bodyPr/>
          <a:lstStyle>
            <a:lvl1pPr>
              <a:defRPr/>
            </a:lvl1pPr>
          </a:lstStyle>
          <a:p>
            <a:pPr>
              <a:defRPr/>
            </a:pPr>
            <a:endParaRPr lang="en-GB"/>
          </a:p>
        </p:txBody>
      </p:sp>
      <p:sp>
        <p:nvSpPr>
          <p:cNvPr id="6" name="Slide Number Placeholder 17"/>
          <p:cNvSpPr>
            <a:spLocks noGrp="1"/>
          </p:cNvSpPr>
          <p:nvPr>
            <p:ph type="sldNum" sz="quarter" idx="12"/>
          </p:nvPr>
        </p:nvSpPr>
        <p:spPr/>
        <p:txBody>
          <a:bodyPr/>
          <a:lstStyle>
            <a:lvl1pPr>
              <a:defRPr/>
            </a:lvl1pPr>
          </a:lstStyle>
          <a:p>
            <a:pPr>
              <a:defRPr/>
            </a:pPr>
            <a:fld id="{7AAFBC75-1BCE-498A-A200-6544AF04A1D5}"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GB"/>
          </a:p>
        </p:txBody>
      </p:sp>
      <p:sp>
        <p:nvSpPr>
          <p:cNvPr id="7" name="Footer Placeholder 4"/>
          <p:cNvSpPr>
            <a:spLocks noGrp="1"/>
          </p:cNvSpPr>
          <p:nvPr>
            <p:ph type="ftr" sz="quarter" idx="11"/>
          </p:nvPr>
        </p:nvSpPr>
        <p:spPr/>
        <p:txBody>
          <a:bodyPr/>
          <a:lstStyle>
            <a:lvl1pPr>
              <a:defRPr/>
            </a:lvl1pPr>
            <a:extLst/>
          </a:lstStyle>
          <a:p>
            <a:pPr>
              <a:defRPr/>
            </a:pPr>
            <a:endParaRPr lang="en-GB"/>
          </a:p>
        </p:txBody>
      </p:sp>
      <p:sp>
        <p:nvSpPr>
          <p:cNvPr id="8" name="Slide Number Placeholder 5"/>
          <p:cNvSpPr>
            <a:spLocks noGrp="1"/>
          </p:cNvSpPr>
          <p:nvPr>
            <p:ph type="sldNum" sz="quarter" idx="12"/>
          </p:nvPr>
        </p:nvSpPr>
        <p:spPr/>
        <p:txBody>
          <a:bodyPr/>
          <a:lstStyle>
            <a:lvl1pPr>
              <a:defRPr/>
            </a:lvl1pPr>
            <a:extLst/>
          </a:lstStyle>
          <a:p>
            <a:pPr>
              <a:defRPr/>
            </a:pPr>
            <a:fld id="{2D756E4D-8654-4E80-B585-1F33C9082008}"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9"/>
          <p:cNvSpPr>
            <a:spLocks noGrp="1"/>
          </p:cNvSpPr>
          <p:nvPr>
            <p:ph type="dt" sz="half" idx="10"/>
          </p:nvPr>
        </p:nvSpPr>
        <p:spPr/>
        <p:txBody>
          <a:bodyPr/>
          <a:lstStyle>
            <a:lvl1pPr>
              <a:defRPr/>
            </a:lvl1pPr>
          </a:lstStyle>
          <a:p>
            <a:pPr>
              <a:defRPr/>
            </a:pPr>
            <a:endParaRPr lang="en-GB"/>
          </a:p>
        </p:txBody>
      </p:sp>
      <p:sp>
        <p:nvSpPr>
          <p:cNvPr id="6" name="Footer Placeholder 21"/>
          <p:cNvSpPr>
            <a:spLocks noGrp="1"/>
          </p:cNvSpPr>
          <p:nvPr>
            <p:ph type="ftr" sz="quarter" idx="11"/>
          </p:nvPr>
        </p:nvSpPr>
        <p:spPr/>
        <p:txBody>
          <a:bodyPr/>
          <a:lstStyle>
            <a:lvl1pPr>
              <a:defRPr/>
            </a:lvl1pPr>
          </a:lstStyle>
          <a:p>
            <a:pPr>
              <a:defRPr/>
            </a:pPr>
            <a:endParaRPr lang="en-GB"/>
          </a:p>
        </p:txBody>
      </p:sp>
      <p:sp>
        <p:nvSpPr>
          <p:cNvPr id="7" name="Slide Number Placeholder 17"/>
          <p:cNvSpPr>
            <a:spLocks noGrp="1"/>
          </p:cNvSpPr>
          <p:nvPr>
            <p:ph type="sldNum" sz="quarter" idx="12"/>
          </p:nvPr>
        </p:nvSpPr>
        <p:spPr/>
        <p:txBody>
          <a:bodyPr/>
          <a:lstStyle>
            <a:lvl1pPr>
              <a:defRPr/>
            </a:lvl1pPr>
          </a:lstStyle>
          <a:p>
            <a:pPr>
              <a:defRPr/>
            </a:pPr>
            <a:fld id="{240418D0-7622-4C09-8F95-4EAEB3AFC9BB}"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GB"/>
          </a:p>
        </p:txBody>
      </p:sp>
      <p:sp>
        <p:nvSpPr>
          <p:cNvPr id="8" name="Footer Placeholder 7"/>
          <p:cNvSpPr>
            <a:spLocks noGrp="1"/>
          </p:cNvSpPr>
          <p:nvPr>
            <p:ph type="ftr" sz="quarter" idx="11"/>
          </p:nvPr>
        </p:nvSpPr>
        <p:spPr/>
        <p:txBody>
          <a:bodyPr/>
          <a:lstStyle>
            <a:lvl1pPr>
              <a:defRPr/>
            </a:lvl1pPr>
            <a:extLst/>
          </a:lstStyle>
          <a:p>
            <a:pPr>
              <a:defRPr/>
            </a:pPr>
            <a:endParaRPr lang="en-GB"/>
          </a:p>
        </p:txBody>
      </p:sp>
      <p:sp>
        <p:nvSpPr>
          <p:cNvPr id="9" name="Slide Number Placeholder 8"/>
          <p:cNvSpPr>
            <a:spLocks noGrp="1"/>
          </p:cNvSpPr>
          <p:nvPr>
            <p:ph type="sldNum" sz="quarter" idx="12"/>
          </p:nvPr>
        </p:nvSpPr>
        <p:spPr/>
        <p:txBody>
          <a:bodyPr/>
          <a:lstStyle>
            <a:lvl1pPr>
              <a:defRPr/>
            </a:lvl1pPr>
            <a:extLst/>
          </a:lstStyle>
          <a:p>
            <a:pPr>
              <a:defRPr/>
            </a:pPr>
            <a:fld id="{9AB09DB8-13C1-42FB-B012-CDB74F321D92}"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GB"/>
          </a:p>
        </p:txBody>
      </p:sp>
      <p:sp>
        <p:nvSpPr>
          <p:cNvPr id="4" name="Footer Placeholder 21"/>
          <p:cNvSpPr>
            <a:spLocks noGrp="1"/>
          </p:cNvSpPr>
          <p:nvPr>
            <p:ph type="ftr" sz="quarter" idx="11"/>
          </p:nvPr>
        </p:nvSpPr>
        <p:spPr/>
        <p:txBody>
          <a:bodyPr/>
          <a:lstStyle>
            <a:lvl1pPr>
              <a:defRPr/>
            </a:lvl1pPr>
          </a:lstStyle>
          <a:p>
            <a:pPr>
              <a:defRPr/>
            </a:pPr>
            <a:endParaRPr lang="en-GB"/>
          </a:p>
        </p:txBody>
      </p:sp>
      <p:sp>
        <p:nvSpPr>
          <p:cNvPr id="5" name="Slide Number Placeholder 17"/>
          <p:cNvSpPr>
            <a:spLocks noGrp="1"/>
          </p:cNvSpPr>
          <p:nvPr>
            <p:ph type="sldNum" sz="quarter" idx="12"/>
          </p:nvPr>
        </p:nvSpPr>
        <p:spPr/>
        <p:txBody>
          <a:bodyPr/>
          <a:lstStyle>
            <a:lvl1pPr>
              <a:defRPr/>
            </a:lvl1pPr>
          </a:lstStyle>
          <a:p>
            <a:pPr>
              <a:defRPr/>
            </a:pPr>
            <a:fld id="{A49B9CBE-5AD3-4ABA-BC24-23AC82951318}"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GB"/>
          </a:p>
        </p:txBody>
      </p:sp>
      <p:sp>
        <p:nvSpPr>
          <p:cNvPr id="3" name="Footer Placeholder 21"/>
          <p:cNvSpPr>
            <a:spLocks noGrp="1"/>
          </p:cNvSpPr>
          <p:nvPr>
            <p:ph type="ftr" sz="quarter" idx="11"/>
          </p:nvPr>
        </p:nvSpPr>
        <p:spPr/>
        <p:txBody>
          <a:bodyPr/>
          <a:lstStyle>
            <a:lvl1pPr>
              <a:defRPr/>
            </a:lvl1pPr>
          </a:lstStyle>
          <a:p>
            <a:pPr>
              <a:defRPr/>
            </a:pPr>
            <a:endParaRPr lang="en-GB"/>
          </a:p>
        </p:txBody>
      </p:sp>
      <p:sp>
        <p:nvSpPr>
          <p:cNvPr id="4" name="Slide Number Placeholder 17"/>
          <p:cNvSpPr>
            <a:spLocks noGrp="1"/>
          </p:cNvSpPr>
          <p:nvPr>
            <p:ph type="sldNum" sz="quarter" idx="12"/>
          </p:nvPr>
        </p:nvSpPr>
        <p:spPr/>
        <p:txBody>
          <a:bodyPr/>
          <a:lstStyle>
            <a:lvl1pPr>
              <a:defRPr/>
            </a:lvl1pPr>
          </a:lstStyle>
          <a:p>
            <a:pPr>
              <a:defRPr/>
            </a:pPr>
            <a:fld id="{4535227C-416D-48C5-A9E6-B2AF75A80446}"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GB"/>
          </a:p>
        </p:txBody>
      </p:sp>
      <p:sp>
        <p:nvSpPr>
          <p:cNvPr id="6" name="Footer Placeholder 5"/>
          <p:cNvSpPr>
            <a:spLocks noGrp="1"/>
          </p:cNvSpPr>
          <p:nvPr>
            <p:ph type="ftr" sz="quarter" idx="11"/>
          </p:nvPr>
        </p:nvSpPr>
        <p:spPr/>
        <p:txBody>
          <a:bodyPr/>
          <a:lstStyle>
            <a:lvl1pPr>
              <a:defRPr/>
            </a:lvl1pPr>
            <a:extLst/>
          </a:lstStyle>
          <a:p>
            <a:pPr>
              <a:defRPr/>
            </a:pPr>
            <a:endParaRPr lang="en-GB"/>
          </a:p>
        </p:txBody>
      </p:sp>
      <p:sp>
        <p:nvSpPr>
          <p:cNvPr id="7" name="Slide Number Placeholder 6"/>
          <p:cNvSpPr>
            <a:spLocks noGrp="1"/>
          </p:cNvSpPr>
          <p:nvPr>
            <p:ph type="sldNum" sz="quarter" idx="12"/>
          </p:nvPr>
        </p:nvSpPr>
        <p:spPr/>
        <p:txBody>
          <a:bodyPr/>
          <a:lstStyle>
            <a:lvl1pPr>
              <a:defRPr/>
            </a:lvl1pPr>
            <a:extLst/>
          </a:lstStyle>
          <a:p>
            <a:pPr>
              <a:defRPr/>
            </a:pPr>
            <a:fld id="{9B6776D9-7D50-44F0-8D77-BCFBA336226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Freeform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Right Triangle 6"/>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GB"/>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n-GB"/>
          </a:p>
        </p:txBody>
      </p:sp>
      <p:sp>
        <p:nvSpPr>
          <p:cNvPr id="13" name="Slide Number Placeholder 6"/>
          <p:cNvSpPr>
            <a:spLocks noGrp="1"/>
          </p:cNvSpPr>
          <p:nvPr>
            <p:ph type="sldNum" sz="quarter" idx="12"/>
          </p:nvPr>
        </p:nvSpPr>
        <p:spPr/>
        <p:txBody>
          <a:bodyPr/>
          <a:lstStyle>
            <a:lvl1pPr>
              <a:defRPr smtClean="0">
                <a:solidFill>
                  <a:schemeClr val="tx1"/>
                </a:solidFill>
              </a:defRPr>
            </a:lvl1pPr>
            <a:extLst/>
          </a:lstStyle>
          <a:p>
            <a:pPr>
              <a:defRPr/>
            </a:pPr>
            <a:fld id="{B3A9C062-FC43-445F-937B-9DCFC43FE57B}"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GB"/>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GB"/>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smtClean="0">
                <a:solidFill>
                  <a:schemeClr val="tx1"/>
                </a:solidFill>
              </a:defRPr>
            </a:lvl1pPr>
            <a:extLst/>
          </a:lstStyle>
          <a:p>
            <a:pPr>
              <a:defRPr/>
            </a:pPr>
            <a:fld id="{071EDBA7-BE50-428F-ADCD-2EC763A04C7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877" r:id="rId1"/>
    <p:sldLayoutId id="2147483871" r:id="rId2"/>
    <p:sldLayoutId id="2147483878" r:id="rId3"/>
    <p:sldLayoutId id="2147483872" r:id="rId4"/>
    <p:sldLayoutId id="2147483879" r:id="rId5"/>
    <p:sldLayoutId id="2147483873" r:id="rId6"/>
    <p:sldLayoutId id="2147483874" r:id="rId7"/>
    <p:sldLayoutId id="2147483880" r:id="rId8"/>
    <p:sldLayoutId id="2147483881" r:id="rId9"/>
    <p:sldLayoutId id="2147483875" r:id="rId10"/>
    <p:sldLayoutId id="2147483876" r:id="rId11"/>
  </p:sldLayoutIdLst>
  <p:txStyles>
    <p:titleStyle>
      <a:lvl1pPr algn="l" rtl="0" fontAlgn="base">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fontAlgn="base">
        <a:spcBef>
          <a:spcPct val="0"/>
        </a:spcBef>
        <a:spcAft>
          <a:spcPct val="0"/>
        </a:spcAft>
        <a:defRPr sz="4100" b="1">
          <a:solidFill>
            <a:schemeClr val="tx2"/>
          </a:solidFill>
          <a:latin typeface="Lucida Sans Unicode" pitchFamily="34" charset="0"/>
        </a:defRPr>
      </a:lvl2pPr>
      <a:lvl3pPr algn="l" rtl="0" fontAlgn="base">
        <a:spcBef>
          <a:spcPct val="0"/>
        </a:spcBef>
        <a:spcAft>
          <a:spcPct val="0"/>
        </a:spcAft>
        <a:defRPr sz="4100" b="1">
          <a:solidFill>
            <a:schemeClr val="tx2"/>
          </a:solidFill>
          <a:latin typeface="Lucida Sans Unicode" pitchFamily="34" charset="0"/>
        </a:defRPr>
      </a:lvl3pPr>
      <a:lvl4pPr algn="l" rtl="0" fontAlgn="base">
        <a:spcBef>
          <a:spcPct val="0"/>
        </a:spcBef>
        <a:spcAft>
          <a:spcPct val="0"/>
        </a:spcAft>
        <a:defRPr sz="4100" b="1">
          <a:solidFill>
            <a:schemeClr val="tx2"/>
          </a:solidFill>
          <a:latin typeface="Lucida Sans Unicode" pitchFamily="34" charset="0"/>
        </a:defRPr>
      </a:lvl4pPr>
      <a:lvl5pPr algn="l" rtl="0" fontAlgn="base">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fontAlgn="base">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fontAlgn="base">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fontAlgn="base">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fontAlgn="base">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fontAlgn="base">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14348" y="1571612"/>
            <a:ext cx="7772400" cy="1829761"/>
          </a:xfrm>
        </p:spPr>
        <p:txBody>
          <a:bodyPr>
            <a:normAutofit/>
          </a:bodyPr>
          <a:lstStyle/>
          <a:p>
            <a:r>
              <a:rPr lang="en-GB" sz="3600" dirty="0" smtClean="0"/>
              <a:t>The European Standards and Guidelines: Why? What?</a:t>
            </a:r>
            <a:br>
              <a:rPr lang="en-GB" sz="3600" dirty="0" smtClean="0"/>
            </a:br>
            <a:r>
              <a:rPr lang="en-GB" sz="3600" dirty="0" smtClean="0"/>
              <a:t>and How?</a:t>
            </a:r>
            <a:endParaRPr lang="en-GB" sz="4000" dirty="0"/>
          </a:p>
        </p:txBody>
      </p:sp>
      <p:sp>
        <p:nvSpPr>
          <p:cNvPr id="2051" name="Rectangle 3"/>
          <p:cNvSpPr>
            <a:spLocks noGrp="1" noChangeArrowheads="1"/>
          </p:cNvSpPr>
          <p:nvPr>
            <p:ph type="subTitle" idx="1"/>
          </p:nvPr>
        </p:nvSpPr>
        <p:spPr>
          <a:xfrm>
            <a:off x="571500" y="3929063"/>
            <a:ext cx="7772400" cy="1200150"/>
          </a:xfrm>
        </p:spPr>
        <p:txBody>
          <a:bodyPr>
            <a:normAutofit fontScale="77500" lnSpcReduction="20000"/>
          </a:bodyPr>
          <a:lstStyle/>
          <a:p>
            <a:pPr marR="0"/>
            <a:r>
              <a:rPr lang="en-GB" sz="2800" dirty="0" smtClean="0"/>
              <a:t>Peter Williams </a:t>
            </a:r>
          </a:p>
          <a:p>
            <a:pPr marR="0"/>
            <a:r>
              <a:rPr lang="en-GB" sz="2200" dirty="0" smtClean="0"/>
              <a:t>Former Chief Executive, </a:t>
            </a:r>
          </a:p>
          <a:p>
            <a:pPr marR="0"/>
            <a:r>
              <a:rPr lang="en-GB" sz="2200" dirty="0" smtClean="0"/>
              <a:t>The Quality Assurance Agency for Higher Education, </a:t>
            </a:r>
          </a:p>
          <a:p>
            <a:pPr marR="0"/>
            <a:r>
              <a:rPr lang="en-GB" sz="2200" dirty="0" smtClean="0"/>
              <a:t>Former President, ENQA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smtClean="0"/>
              <a:t>What?</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1371600" y="354013"/>
            <a:ext cx="7772400" cy="952500"/>
          </a:xfrm>
        </p:spPr>
        <p:txBody>
          <a:bodyPr>
            <a:normAutofit fontScale="90000"/>
          </a:bodyPr>
          <a:lstStyle/>
          <a:p>
            <a:pPr fontAlgn="auto">
              <a:spcAft>
                <a:spcPts val="0"/>
              </a:spcAft>
              <a:defRPr/>
            </a:pPr>
            <a:r>
              <a:rPr lang="en-GB" sz="4000"/>
              <a:t>European Standards and Guidelines (ESG)</a:t>
            </a:r>
          </a:p>
        </p:txBody>
      </p:sp>
      <p:sp>
        <p:nvSpPr>
          <p:cNvPr id="27651" name="Rectangle 3"/>
          <p:cNvSpPr>
            <a:spLocks noGrp="1" noChangeArrowheads="1"/>
          </p:cNvSpPr>
          <p:nvPr>
            <p:ph type="body" idx="4294967295"/>
          </p:nvPr>
        </p:nvSpPr>
        <p:spPr>
          <a:xfrm>
            <a:off x="1371600" y="1844675"/>
            <a:ext cx="7772400" cy="3962400"/>
          </a:xfrm>
        </p:spPr>
        <p:txBody>
          <a:bodyPr>
            <a:normAutofit/>
          </a:bodyPr>
          <a:lstStyle/>
          <a:p>
            <a:pPr marL="365760" indent="-256032" fontAlgn="auto">
              <a:spcAft>
                <a:spcPts val="0"/>
              </a:spcAft>
              <a:buFont typeface="Wingdings" pitchFamily="2" charset="2"/>
              <a:buChar char="Ø"/>
              <a:defRPr/>
            </a:pPr>
            <a:r>
              <a:rPr lang="en-GB" sz="3200" dirty="0"/>
              <a:t>3 parts</a:t>
            </a:r>
            <a:r>
              <a:rPr lang="en-GB" sz="3200" dirty="0" smtClean="0"/>
              <a:t>:</a:t>
            </a:r>
          </a:p>
          <a:p>
            <a:pPr marL="365760" indent="-256032" fontAlgn="auto">
              <a:spcAft>
                <a:spcPts val="0"/>
              </a:spcAft>
              <a:buFont typeface="Wingdings" pitchFamily="2" charset="2"/>
              <a:buChar char="Ø"/>
              <a:defRPr/>
            </a:pPr>
            <a:endParaRPr lang="en-GB" sz="1000" dirty="0"/>
          </a:p>
          <a:p>
            <a:pPr marL="621792" lvl="1" fontAlgn="auto">
              <a:spcBef>
                <a:spcPts val="324"/>
              </a:spcBef>
              <a:spcAft>
                <a:spcPts val="0"/>
              </a:spcAft>
              <a:buFont typeface="Wingdings" pitchFamily="2" charset="2"/>
              <a:buChar char="v"/>
              <a:defRPr/>
            </a:pPr>
            <a:r>
              <a:rPr lang="en-GB" sz="2800" dirty="0"/>
              <a:t>Internal quality assurance </a:t>
            </a:r>
          </a:p>
          <a:p>
            <a:pPr marL="621792" lvl="1" fontAlgn="auto">
              <a:spcBef>
                <a:spcPts val="324"/>
              </a:spcBef>
              <a:spcAft>
                <a:spcPts val="0"/>
              </a:spcAft>
              <a:buFont typeface="Wingdings" pitchFamily="2" charset="2"/>
              <a:buChar char="v"/>
              <a:defRPr/>
            </a:pPr>
            <a:r>
              <a:rPr lang="en-GB" sz="2800" dirty="0"/>
              <a:t>External quality assurance</a:t>
            </a:r>
          </a:p>
          <a:p>
            <a:pPr marL="712788" lvl="1" indent="-320675" fontAlgn="auto">
              <a:spcBef>
                <a:spcPts val="324"/>
              </a:spcBef>
              <a:spcAft>
                <a:spcPts val="0"/>
              </a:spcAft>
              <a:buFont typeface="Wingdings" pitchFamily="2" charset="2"/>
              <a:buChar char="v"/>
              <a:defRPr/>
            </a:pPr>
            <a:r>
              <a:rPr lang="en-GB" sz="2800" dirty="0"/>
              <a:t>Peer review of quality assurance agencies</a:t>
            </a:r>
          </a:p>
          <a:p>
            <a:pPr marL="621792" lvl="1" fontAlgn="auto">
              <a:spcBef>
                <a:spcPts val="324"/>
              </a:spcBef>
              <a:spcAft>
                <a:spcPts val="0"/>
              </a:spcAft>
              <a:buFont typeface="Verdana"/>
              <a:buChar char="◦"/>
              <a:defRPr/>
            </a:pPr>
            <a:endParaRPr lang="en-GB" dirty="0"/>
          </a:p>
          <a:p>
            <a:pPr marL="365760" indent="-256032" fontAlgn="auto">
              <a:spcAft>
                <a:spcPts val="0"/>
              </a:spcAft>
              <a:buFont typeface="Wingdings 3"/>
              <a:buChar char=""/>
              <a:defRPr/>
            </a:pPr>
            <a:endParaRPr lang="en-GB" sz="2800"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idx="1"/>
          </p:nvPr>
        </p:nvSpPr>
        <p:spPr>
          <a:xfrm>
            <a:off x="468313" y="1844675"/>
            <a:ext cx="8229600" cy="4525963"/>
          </a:xfrm>
        </p:spPr>
        <p:txBody>
          <a:bodyPr/>
          <a:lstStyle/>
          <a:p>
            <a:pPr>
              <a:lnSpc>
                <a:spcPct val="90000"/>
              </a:lnSpc>
            </a:pPr>
            <a:r>
              <a:rPr lang="en-GB" sz="2800" smtClean="0"/>
              <a:t>‘Standards’ in this context are not meant to imply ‘standardisation’ or ‘requirements’</a:t>
            </a:r>
          </a:p>
          <a:p>
            <a:pPr>
              <a:lnSpc>
                <a:spcPct val="90000"/>
              </a:lnSpc>
            </a:pPr>
            <a:endParaRPr lang="en-GB" sz="1000" smtClean="0"/>
          </a:p>
          <a:p>
            <a:pPr>
              <a:lnSpc>
                <a:spcPct val="90000"/>
              </a:lnSpc>
            </a:pPr>
            <a:r>
              <a:rPr lang="en-GB" sz="2800" smtClean="0"/>
              <a:t>‘Standards’ are statements of basic good practice; they are short and general</a:t>
            </a:r>
          </a:p>
          <a:p>
            <a:pPr>
              <a:lnSpc>
                <a:spcPct val="90000"/>
              </a:lnSpc>
              <a:buFontTx/>
              <a:buNone/>
            </a:pPr>
            <a:endParaRPr lang="en-GB" sz="2800" smtClean="0"/>
          </a:p>
          <a:p>
            <a:pPr>
              <a:lnSpc>
                <a:spcPct val="90000"/>
              </a:lnSpc>
            </a:pPr>
            <a:r>
              <a:rPr lang="en-GB" sz="2800" smtClean="0"/>
              <a:t>‘Guidelines’ are meant as illustrations of the standards in action; they provide additional information and explain why the standards are important</a:t>
            </a:r>
          </a:p>
        </p:txBody>
      </p:sp>
      <p:sp>
        <p:nvSpPr>
          <p:cNvPr id="29698" name="Rectangle 2"/>
          <p:cNvSpPr>
            <a:spLocks noGrp="1" noChangeArrowheads="1"/>
          </p:cNvSpPr>
          <p:nvPr>
            <p:ph type="title"/>
          </p:nvPr>
        </p:nvSpPr>
        <p:spPr/>
        <p:txBody>
          <a:bodyPr>
            <a:normAutofit fontScale="90000"/>
          </a:bodyPr>
          <a:lstStyle/>
          <a:p>
            <a:pPr fontAlgn="auto">
              <a:spcAft>
                <a:spcPts val="0"/>
              </a:spcAft>
              <a:defRPr/>
            </a:pPr>
            <a:r>
              <a:rPr lang="en-GB"/>
              <a:t>What are ‘standards’?</a:t>
            </a:r>
            <a:br>
              <a:rPr lang="en-GB"/>
            </a:br>
            <a:r>
              <a:rPr lang="en-GB"/>
              <a:t>What are ‘guidelines’?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idx="1"/>
          </p:nvPr>
        </p:nvSpPr>
        <p:spPr>
          <a:xfrm>
            <a:off x="457200" y="908050"/>
            <a:ext cx="8686800" cy="4592638"/>
          </a:xfrm>
        </p:spPr>
        <p:txBody>
          <a:bodyPr/>
          <a:lstStyle/>
          <a:p>
            <a:pPr>
              <a:lnSpc>
                <a:spcPct val="80000"/>
              </a:lnSpc>
              <a:buFontTx/>
              <a:buNone/>
            </a:pPr>
            <a:endParaRPr lang="en-GB" b="1" dirty="0" smtClean="0"/>
          </a:p>
          <a:p>
            <a:pPr>
              <a:spcBef>
                <a:spcPct val="35000"/>
              </a:spcBef>
            </a:pPr>
            <a:r>
              <a:rPr lang="en-GB" sz="2000" dirty="0" smtClean="0"/>
              <a:t>to </a:t>
            </a:r>
            <a:r>
              <a:rPr lang="en-GB" sz="2000" b="1" dirty="0" smtClean="0"/>
              <a:t>encourage the development </a:t>
            </a:r>
            <a:r>
              <a:rPr lang="en-GB" sz="2000" dirty="0" smtClean="0"/>
              <a:t>of higher education institutions which </a:t>
            </a:r>
            <a:r>
              <a:rPr lang="en-GB" sz="2000" b="1" dirty="0" smtClean="0"/>
              <a:t>foster vibrant intellectual and educational achievement</a:t>
            </a:r>
            <a:r>
              <a:rPr lang="en-GB" sz="2000" dirty="0" smtClean="0"/>
              <a:t>;</a:t>
            </a:r>
          </a:p>
          <a:p>
            <a:pPr>
              <a:spcBef>
                <a:spcPct val="35000"/>
              </a:spcBef>
            </a:pPr>
            <a:endParaRPr lang="en-GB" sz="800" dirty="0" smtClean="0"/>
          </a:p>
          <a:p>
            <a:r>
              <a:rPr lang="en-GB" sz="2000" dirty="0" smtClean="0"/>
              <a:t>to provide a </a:t>
            </a:r>
            <a:r>
              <a:rPr lang="en-GB" sz="2000" b="1" dirty="0" smtClean="0"/>
              <a:t>source of assistance and guidance </a:t>
            </a:r>
            <a:r>
              <a:rPr lang="en-GB" sz="2000" dirty="0" smtClean="0"/>
              <a:t>to higher education institutions and other relevant agencies </a:t>
            </a:r>
            <a:r>
              <a:rPr lang="en-GB" sz="2000" b="1" dirty="0" smtClean="0"/>
              <a:t>in developing their own culture of quality assurance</a:t>
            </a:r>
            <a:r>
              <a:rPr lang="en-GB" sz="2000" dirty="0" smtClean="0"/>
              <a:t>;</a:t>
            </a:r>
          </a:p>
          <a:p>
            <a:endParaRPr lang="en-GB" sz="800" dirty="0" smtClean="0"/>
          </a:p>
          <a:p>
            <a:r>
              <a:rPr lang="en-GB" sz="2000" dirty="0" smtClean="0"/>
              <a:t>to </a:t>
            </a:r>
            <a:r>
              <a:rPr lang="en-GB" sz="2000" b="1" dirty="0" smtClean="0"/>
              <a:t>inform and raise the expectations </a:t>
            </a:r>
            <a:r>
              <a:rPr lang="en-GB" sz="2000" dirty="0" smtClean="0"/>
              <a:t>of higher education institutions, students, employers and other stakeholders </a:t>
            </a:r>
            <a:r>
              <a:rPr lang="en-GB" sz="2000" b="1" dirty="0" smtClean="0"/>
              <a:t>about the processes and outcomes of higher education</a:t>
            </a:r>
            <a:r>
              <a:rPr lang="en-GB" sz="2000" dirty="0" smtClean="0"/>
              <a:t>;</a:t>
            </a:r>
          </a:p>
          <a:p>
            <a:endParaRPr lang="en-GB" sz="800" dirty="0" smtClean="0"/>
          </a:p>
          <a:p>
            <a:r>
              <a:rPr lang="en-GB" sz="2000" dirty="0" smtClean="0"/>
              <a:t>to </a:t>
            </a:r>
            <a:r>
              <a:rPr lang="en-GB" sz="2000" b="1" dirty="0" smtClean="0"/>
              <a:t>contribute to a common frame of reference </a:t>
            </a:r>
            <a:r>
              <a:rPr lang="en-GB" sz="2000" dirty="0" smtClean="0"/>
              <a:t>for the provision of higher education and the assurance of quality within the EHEA.</a:t>
            </a:r>
          </a:p>
          <a:p>
            <a:pPr>
              <a:lnSpc>
                <a:spcPct val="80000"/>
              </a:lnSpc>
            </a:pPr>
            <a:endParaRPr lang="en-GB" sz="2000" dirty="0" smtClean="0"/>
          </a:p>
        </p:txBody>
      </p:sp>
      <p:sp>
        <p:nvSpPr>
          <p:cNvPr id="31746" name="Rectangle 2"/>
          <p:cNvSpPr>
            <a:spLocks noGrp="1" noChangeArrowheads="1"/>
          </p:cNvSpPr>
          <p:nvPr>
            <p:ph type="title"/>
          </p:nvPr>
        </p:nvSpPr>
        <p:spPr>
          <a:xfrm>
            <a:off x="323850" y="0"/>
            <a:ext cx="8229600" cy="1371600"/>
          </a:xfrm>
        </p:spPr>
        <p:txBody>
          <a:bodyPr/>
          <a:lstStyle/>
          <a:p>
            <a:pPr fontAlgn="auto">
              <a:spcAft>
                <a:spcPts val="0"/>
              </a:spcAft>
              <a:defRPr/>
            </a:pPr>
            <a:r>
              <a:rPr lang="en-GB"/>
              <a:t>Objectives of the ESG</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idx="1"/>
          </p:nvPr>
        </p:nvSpPr>
        <p:spPr>
          <a:xfrm>
            <a:off x="500063" y="2071688"/>
            <a:ext cx="8229600" cy="4525962"/>
          </a:xfrm>
        </p:spPr>
        <p:txBody>
          <a:bodyPr/>
          <a:lstStyle/>
          <a:p>
            <a:r>
              <a:rPr lang="en-GB" sz="2800" dirty="0" smtClean="0"/>
              <a:t>Generic, not specific, standards and guidelines </a:t>
            </a:r>
          </a:p>
          <a:p>
            <a:endParaRPr lang="en-GB" sz="1300" dirty="0" smtClean="0"/>
          </a:p>
          <a:p>
            <a:r>
              <a:rPr lang="en-GB" sz="2800" dirty="0" smtClean="0"/>
              <a:t>A view of what should be done, not how it should be done</a:t>
            </a:r>
          </a:p>
          <a:p>
            <a:endParaRPr lang="en-GB" sz="1300" dirty="0" smtClean="0"/>
          </a:p>
          <a:p>
            <a:r>
              <a:rPr lang="en-GB" sz="2800" dirty="0" smtClean="0"/>
              <a:t>A source of assistance and guidance</a:t>
            </a:r>
          </a:p>
          <a:p>
            <a:endParaRPr lang="en-GB" dirty="0" smtClean="0"/>
          </a:p>
        </p:txBody>
      </p:sp>
      <p:sp>
        <p:nvSpPr>
          <p:cNvPr id="33794" name="Rectangle 2"/>
          <p:cNvSpPr>
            <a:spLocks noGrp="1" noChangeArrowheads="1"/>
          </p:cNvSpPr>
          <p:nvPr>
            <p:ph type="title"/>
          </p:nvPr>
        </p:nvSpPr>
        <p:spPr>
          <a:xfrm>
            <a:off x="428596" y="500042"/>
            <a:ext cx="8229600" cy="1143000"/>
          </a:xfrm>
        </p:spPr>
        <p:txBody>
          <a:bodyPr/>
          <a:lstStyle/>
          <a:p>
            <a:pPr fontAlgn="auto">
              <a:spcAft>
                <a:spcPts val="0"/>
              </a:spcAft>
              <a:defRPr/>
            </a:pPr>
            <a:r>
              <a:rPr lang="en-GB" dirty="0"/>
              <a:t>What the ESG </a:t>
            </a:r>
            <a:r>
              <a:rPr lang="en-GB" dirty="0" smtClean="0"/>
              <a:t>are meant to be</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idx="1"/>
          </p:nvPr>
        </p:nvSpPr>
        <p:spPr>
          <a:xfrm>
            <a:off x="357188" y="2214563"/>
            <a:ext cx="8229600" cy="4525962"/>
          </a:xfrm>
        </p:spPr>
        <p:txBody>
          <a:bodyPr/>
          <a:lstStyle/>
          <a:p>
            <a:r>
              <a:rPr lang="en-GB" sz="2800" smtClean="0"/>
              <a:t>Prescriptive</a:t>
            </a:r>
          </a:p>
          <a:p>
            <a:endParaRPr lang="en-GB" sz="1200" smtClean="0"/>
          </a:p>
          <a:p>
            <a:r>
              <a:rPr lang="en-GB" sz="2800" smtClean="0"/>
              <a:t>A checklist</a:t>
            </a:r>
          </a:p>
          <a:p>
            <a:endParaRPr lang="en-GB" sz="1200" smtClean="0"/>
          </a:p>
          <a:p>
            <a:r>
              <a:rPr lang="en-GB" sz="2800" smtClean="0"/>
              <a:t>A compendium of detailed procedures</a:t>
            </a:r>
          </a:p>
          <a:p>
            <a:endParaRPr lang="en-GB" sz="1200" smtClean="0"/>
          </a:p>
          <a:p>
            <a:r>
              <a:rPr lang="en-GB" sz="2800" smtClean="0"/>
              <a:t>A European quality assurance system</a:t>
            </a:r>
          </a:p>
        </p:txBody>
      </p:sp>
      <p:sp>
        <p:nvSpPr>
          <p:cNvPr id="35842" name="Rectangle 2"/>
          <p:cNvSpPr>
            <a:spLocks noGrp="1" noChangeArrowheads="1"/>
          </p:cNvSpPr>
          <p:nvPr>
            <p:ph type="title"/>
          </p:nvPr>
        </p:nvSpPr>
        <p:spPr>
          <a:xfrm>
            <a:off x="500034" y="571480"/>
            <a:ext cx="8229600" cy="1143000"/>
          </a:xfrm>
        </p:spPr>
        <p:txBody>
          <a:bodyPr>
            <a:normAutofit fontScale="90000"/>
          </a:bodyPr>
          <a:lstStyle/>
          <a:p>
            <a:pPr fontAlgn="auto">
              <a:spcAft>
                <a:spcPts val="0"/>
              </a:spcAft>
              <a:defRPr/>
            </a:pPr>
            <a:r>
              <a:rPr lang="en-GB" dirty="0"/>
              <a:t>What the ESG </a:t>
            </a:r>
            <a:r>
              <a:rPr lang="en-GB" dirty="0" smtClean="0"/>
              <a:t>were NOT intended to be:</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idx="1"/>
          </p:nvPr>
        </p:nvSpPr>
        <p:spPr>
          <a:xfrm>
            <a:off x="914400" y="1196752"/>
            <a:ext cx="8229600" cy="4525962"/>
          </a:xfrm>
        </p:spPr>
        <p:txBody>
          <a:bodyPr/>
          <a:lstStyle/>
          <a:p>
            <a:pPr>
              <a:lnSpc>
                <a:spcPct val="90000"/>
              </a:lnSpc>
            </a:pPr>
            <a:r>
              <a:rPr lang="en-GB" sz="2800" dirty="0" smtClean="0"/>
              <a:t>Development of quality culture</a:t>
            </a:r>
          </a:p>
          <a:p>
            <a:pPr>
              <a:lnSpc>
                <a:spcPct val="90000"/>
              </a:lnSpc>
              <a:buNone/>
            </a:pPr>
            <a:endParaRPr lang="en-GB" sz="1500" dirty="0" smtClean="0"/>
          </a:p>
          <a:p>
            <a:pPr>
              <a:lnSpc>
                <a:spcPct val="90000"/>
              </a:lnSpc>
            </a:pPr>
            <a:r>
              <a:rPr lang="en-GB" sz="2800" dirty="0" smtClean="0"/>
              <a:t>The language of the ESG</a:t>
            </a:r>
          </a:p>
          <a:p>
            <a:pPr>
              <a:lnSpc>
                <a:spcPct val="90000"/>
              </a:lnSpc>
            </a:pPr>
            <a:endParaRPr lang="en-GB" sz="1500" dirty="0" smtClean="0"/>
          </a:p>
          <a:p>
            <a:pPr>
              <a:lnSpc>
                <a:spcPct val="90000"/>
              </a:lnSpc>
            </a:pPr>
            <a:r>
              <a:rPr lang="en-GB" sz="2800" dirty="0" smtClean="0"/>
              <a:t>Distrust of external control</a:t>
            </a:r>
          </a:p>
          <a:p>
            <a:pPr>
              <a:lnSpc>
                <a:spcPct val="90000"/>
              </a:lnSpc>
              <a:buFont typeface="Wingdings 3" pitchFamily="18" charset="2"/>
              <a:buNone/>
            </a:pPr>
            <a:endParaRPr lang="en-GB" sz="1500" dirty="0" smtClean="0"/>
          </a:p>
          <a:p>
            <a:pPr>
              <a:lnSpc>
                <a:spcPct val="90000"/>
              </a:lnSpc>
            </a:pPr>
            <a:r>
              <a:rPr lang="en-GB" sz="2800" dirty="0" smtClean="0"/>
              <a:t>Formalisation of quality assurance systems</a:t>
            </a:r>
          </a:p>
          <a:p>
            <a:pPr>
              <a:lnSpc>
                <a:spcPct val="90000"/>
              </a:lnSpc>
              <a:buNone/>
            </a:pPr>
            <a:endParaRPr lang="en-GB" sz="1500" dirty="0" smtClean="0"/>
          </a:p>
          <a:p>
            <a:pPr>
              <a:lnSpc>
                <a:spcPct val="90000"/>
              </a:lnSpc>
            </a:pPr>
            <a:r>
              <a:rPr lang="en-GB" sz="2800" dirty="0" smtClean="0"/>
              <a:t>Need to change, especially:</a:t>
            </a:r>
          </a:p>
          <a:p>
            <a:pPr>
              <a:lnSpc>
                <a:spcPct val="90000"/>
              </a:lnSpc>
            </a:pPr>
            <a:endParaRPr lang="en-GB" sz="1000" dirty="0" smtClean="0"/>
          </a:p>
          <a:p>
            <a:pPr lvl="1">
              <a:lnSpc>
                <a:spcPct val="90000"/>
              </a:lnSpc>
            </a:pPr>
            <a:r>
              <a:rPr lang="en-GB" dirty="0" smtClean="0"/>
              <a:t>Student assessment (including comparability, consistency and fairness)</a:t>
            </a:r>
          </a:p>
          <a:p>
            <a:pPr lvl="1">
              <a:lnSpc>
                <a:spcPct val="90000"/>
              </a:lnSpc>
            </a:pPr>
            <a:endParaRPr lang="en-GB" sz="1000" dirty="0" smtClean="0"/>
          </a:p>
          <a:p>
            <a:pPr lvl="1">
              <a:lnSpc>
                <a:spcPct val="90000"/>
              </a:lnSpc>
            </a:pPr>
            <a:r>
              <a:rPr lang="en-GB" dirty="0" smtClean="0"/>
              <a:t>Information systems</a:t>
            </a:r>
          </a:p>
          <a:p>
            <a:pPr lvl="1">
              <a:lnSpc>
                <a:spcPct val="90000"/>
              </a:lnSpc>
            </a:pPr>
            <a:endParaRPr lang="en-GB" sz="1050" dirty="0" smtClean="0"/>
          </a:p>
          <a:p>
            <a:pPr lvl="1">
              <a:lnSpc>
                <a:spcPct val="90000"/>
              </a:lnSpc>
            </a:pPr>
            <a:r>
              <a:rPr lang="en-GB" dirty="0" smtClean="0"/>
              <a:t>QA of teachers</a:t>
            </a:r>
          </a:p>
          <a:p>
            <a:pPr>
              <a:lnSpc>
                <a:spcPct val="90000"/>
              </a:lnSpc>
            </a:pPr>
            <a:endParaRPr lang="en-GB" sz="1500" dirty="0" smtClean="0"/>
          </a:p>
          <a:p>
            <a:pPr>
              <a:lnSpc>
                <a:spcPct val="90000"/>
              </a:lnSpc>
            </a:pPr>
            <a:endParaRPr lang="en-GB" dirty="0" smtClean="0"/>
          </a:p>
        </p:txBody>
      </p:sp>
      <p:sp>
        <p:nvSpPr>
          <p:cNvPr id="41986" name="Rectangle 2"/>
          <p:cNvSpPr>
            <a:spLocks noGrp="1" noChangeArrowheads="1"/>
          </p:cNvSpPr>
          <p:nvPr>
            <p:ph type="title"/>
          </p:nvPr>
        </p:nvSpPr>
        <p:spPr>
          <a:xfrm>
            <a:off x="395536" y="188640"/>
            <a:ext cx="8229600" cy="1143000"/>
          </a:xfrm>
        </p:spPr>
        <p:txBody>
          <a:bodyPr/>
          <a:lstStyle/>
          <a:p>
            <a:pPr fontAlgn="auto">
              <a:spcAft>
                <a:spcPts val="0"/>
              </a:spcAft>
              <a:defRPr/>
            </a:pPr>
            <a:r>
              <a:rPr lang="en-GB" dirty="0"/>
              <a:t>Major challenges for the HEIs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468313" y="1773238"/>
            <a:ext cx="7843837" cy="4538662"/>
          </a:xfrm>
        </p:spPr>
        <p:txBody>
          <a:bodyPr/>
          <a:lstStyle/>
          <a:p>
            <a:pPr>
              <a:lnSpc>
                <a:spcPct val="80000"/>
              </a:lnSpc>
            </a:pPr>
            <a:r>
              <a:rPr lang="en-GB" sz="2800" dirty="0" smtClean="0"/>
              <a:t>The language of the ESG</a:t>
            </a:r>
          </a:p>
          <a:p>
            <a:pPr>
              <a:lnSpc>
                <a:spcPct val="80000"/>
              </a:lnSpc>
            </a:pPr>
            <a:endParaRPr lang="en-GB" sz="1500" dirty="0" smtClean="0"/>
          </a:p>
          <a:p>
            <a:pPr>
              <a:lnSpc>
                <a:spcPct val="80000"/>
              </a:lnSpc>
            </a:pPr>
            <a:r>
              <a:rPr lang="en-GB" sz="2800" dirty="0" smtClean="0"/>
              <a:t>Clarity of purpose</a:t>
            </a:r>
          </a:p>
          <a:p>
            <a:pPr>
              <a:lnSpc>
                <a:spcPct val="80000"/>
              </a:lnSpc>
            </a:pPr>
            <a:endParaRPr lang="en-GB" sz="1500" dirty="0" smtClean="0"/>
          </a:p>
          <a:p>
            <a:pPr>
              <a:lnSpc>
                <a:spcPct val="80000"/>
              </a:lnSpc>
            </a:pPr>
            <a:r>
              <a:rPr lang="en-GB" sz="2800" dirty="0" smtClean="0"/>
              <a:t>Professionalism of expert panels</a:t>
            </a:r>
          </a:p>
          <a:p>
            <a:pPr>
              <a:lnSpc>
                <a:spcPct val="80000"/>
              </a:lnSpc>
            </a:pPr>
            <a:endParaRPr lang="en-GB" sz="1500" dirty="0" smtClean="0"/>
          </a:p>
          <a:p>
            <a:pPr>
              <a:lnSpc>
                <a:spcPct val="80000"/>
              </a:lnSpc>
            </a:pPr>
            <a:r>
              <a:rPr lang="en-GB" sz="2800" dirty="0" smtClean="0"/>
              <a:t>Resistance by HEIs to external ‘control’</a:t>
            </a:r>
          </a:p>
          <a:p>
            <a:pPr>
              <a:lnSpc>
                <a:spcPct val="80000"/>
              </a:lnSpc>
            </a:pPr>
            <a:endParaRPr lang="en-GB" sz="1500" dirty="0" smtClean="0"/>
          </a:p>
          <a:p>
            <a:pPr>
              <a:lnSpc>
                <a:spcPct val="80000"/>
              </a:lnSpc>
            </a:pPr>
            <a:r>
              <a:rPr lang="en-GB" sz="2800" dirty="0" smtClean="0"/>
              <a:t>Use of students</a:t>
            </a:r>
          </a:p>
          <a:p>
            <a:pPr>
              <a:lnSpc>
                <a:spcPct val="80000"/>
              </a:lnSpc>
            </a:pPr>
            <a:endParaRPr lang="en-GB" sz="1500" dirty="0" smtClean="0"/>
          </a:p>
          <a:p>
            <a:pPr>
              <a:lnSpc>
                <a:spcPct val="80000"/>
              </a:lnSpc>
            </a:pPr>
            <a:r>
              <a:rPr lang="en-GB" sz="2800" dirty="0" smtClean="0"/>
              <a:t>Reporting</a:t>
            </a:r>
          </a:p>
          <a:p>
            <a:pPr>
              <a:lnSpc>
                <a:spcPct val="80000"/>
              </a:lnSpc>
            </a:pPr>
            <a:endParaRPr lang="en-GB" sz="1500" dirty="0" smtClean="0"/>
          </a:p>
          <a:p>
            <a:pPr>
              <a:lnSpc>
                <a:spcPct val="80000"/>
              </a:lnSpc>
            </a:pPr>
            <a:r>
              <a:rPr lang="en-GB" sz="2800" dirty="0" smtClean="0"/>
              <a:t>Independence </a:t>
            </a:r>
          </a:p>
          <a:p>
            <a:pPr>
              <a:lnSpc>
                <a:spcPct val="80000"/>
              </a:lnSpc>
            </a:pPr>
            <a:endParaRPr lang="en-GB" sz="2000" dirty="0" smtClean="0"/>
          </a:p>
        </p:txBody>
      </p:sp>
      <p:sp>
        <p:nvSpPr>
          <p:cNvPr id="39938" name="Rectangle 2"/>
          <p:cNvSpPr>
            <a:spLocks noGrp="1" noChangeArrowheads="1"/>
          </p:cNvSpPr>
          <p:nvPr>
            <p:ph type="title"/>
          </p:nvPr>
        </p:nvSpPr>
        <p:spPr>
          <a:xfrm>
            <a:off x="395288" y="476250"/>
            <a:ext cx="8064500" cy="1133475"/>
          </a:xfrm>
        </p:spPr>
        <p:txBody>
          <a:bodyPr>
            <a:normAutofit fontScale="90000"/>
          </a:bodyPr>
          <a:lstStyle/>
          <a:p>
            <a:pPr fontAlgn="auto">
              <a:spcAft>
                <a:spcPts val="0"/>
              </a:spcAft>
              <a:defRPr/>
            </a:pPr>
            <a:r>
              <a:rPr lang="en-GB" dirty="0"/>
              <a:t>Major challenges for the QA agencies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939">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993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9939">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939">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9939">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9939">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idx="1"/>
          </p:nvPr>
        </p:nvSpPr>
        <p:spPr/>
        <p:txBody>
          <a:bodyPr/>
          <a:lstStyle/>
          <a:p>
            <a:pPr>
              <a:lnSpc>
                <a:spcPct val="90000"/>
              </a:lnSpc>
            </a:pPr>
            <a:r>
              <a:rPr lang="en-GB" sz="2800" dirty="0" smtClean="0"/>
              <a:t>Organic development or external imposition?</a:t>
            </a:r>
          </a:p>
          <a:p>
            <a:pPr>
              <a:lnSpc>
                <a:spcPct val="90000"/>
              </a:lnSpc>
            </a:pPr>
            <a:endParaRPr lang="en-GB" sz="1200" dirty="0" smtClean="0"/>
          </a:p>
          <a:p>
            <a:pPr>
              <a:lnSpc>
                <a:spcPct val="90000"/>
              </a:lnSpc>
            </a:pPr>
            <a:r>
              <a:rPr lang="en-GB" sz="2800" dirty="0" smtClean="0"/>
              <a:t>Support or hindrance for autonomy and ‘quality culture’?</a:t>
            </a:r>
          </a:p>
          <a:p>
            <a:pPr>
              <a:lnSpc>
                <a:spcPct val="90000"/>
              </a:lnSpc>
            </a:pPr>
            <a:endParaRPr lang="en-GB" sz="1200" dirty="0" smtClean="0"/>
          </a:p>
          <a:p>
            <a:pPr>
              <a:lnSpc>
                <a:spcPct val="90000"/>
              </a:lnSpc>
            </a:pPr>
            <a:r>
              <a:rPr lang="en-GB" sz="2800" dirty="0" smtClean="0"/>
              <a:t>Total compliance or acceptable variations?</a:t>
            </a:r>
          </a:p>
          <a:p>
            <a:pPr>
              <a:lnSpc>
                <a:spcPct val="90000"/>
              </a:lnSpc>
            </a:pPr>
            <a:endParaRPr lang="en-GB" sz="1200" dirty="0" smtClean="0"/>
          </a:p>
          <a:p>
            <a:pPr>
              <a:lnSpc>
                <a:spcPct val="90000"/>
              </a:lnSpc>
            </a:pPr>
            <a:r>
              <a:rPr lang="en-GB" sz="2800" dirty="0" smtClean="0"/>
              <a:t>Consequences of 47 local interpretations?</a:t>
            </a:r>
          </a:p>
          <a:p>
            <a:pPr>
              <a:lnSpc>
                <a:spcPct val="90000"/>
              </a:lnSpc>
            </a:pPr>
            <a:endParaRPr lang="en-GB" sz="1200" dirty="0" smtClean="0"/>
          </a:p>
          <a:p>
            <a:pPr>
              <a:lnSpc>
                <a:spcPct val="90000"/>
              </a:lnSpc>
            </a:pPr>
            <a:r>
              <a:rPr lang="en-GB" sz="2800" dirty="0" smtClean="0"/>
              <a:t>How to limit the burden on institutions?</a:t>
            </a:r>
          </a:p>
          <a:p>
            <a:pPr>
              <a:lnSpc>
                <a:spcPct val="90000"/>
              </a:lnSpc>
            </a:pPr>
            <a:endParaRPr lang="en-GB" sz="1200" dirty="0" smtClean="0"/>
          </a:p>
          <a:p>
            <a:pPr>
              <a:lnSpc>
                <a:spcPct val="90000"/>
              </a:lnSpc>
            </a:pPr>
            <a:r>
              <a:rPr lang="en-GB" sz="2800" dirty="0" smtClean="0"/>
              <a:t>Deadline 2010 –gone!</a:t>
            </a:r>
          </a:p>
        </p:txBody>
      </p:sp>
      <p:sp>
        <p:nvSpPr>
          <p:cNvPr id="44034" name="Rectangle 2"/>
          <p:cNvSpPr>
            <a:spLocks noGrp="1" noChangeArrowheads="1"/>
          </p:cNvSpPr>
          <p:nvPr>
            <p:ph type="title"/>
          </p:nvPr>
        </p:nvSpPr>
        <p:spPr/>
        <p:txBody>
          <a:bodyPr/>
          <a:lstStyle/>
          <a:p>
            <a:pPr fontAlgn="auto">
              <a:spcAft>
                <a:spcPts val="0"/>
              </a:spcAft>
              <a:defRPr/>
            </a:pPr>
            <a:r>
              <a:rPr lang="en-GB" dirty="0"/>
              <a:t>Implementation questions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0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4035">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403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idx="1"/>
          </p:nvPr>
        </p:nvSpPr>
        <p:spPr/>
        <p:txBody>
          <a:bodyPr/>
          <a:lstStyle/>
          <a:p>
            <a:r>
              <a:rPr lang="en-GB" smtClean="0"/>
              <a:t>‘It must be emphasised that the report is no more than a first step in what is likely to be a long and possibly arduous route to the establishment of a widely shared set of underpinning values, expectations and good practice in relation to quality and its assurance, by institutions and agencies across the European Higher Education Area (EHEA). What has been set in motion by the Berlin mandate will need to be developed further if it is to provide the fully functioning European dimension of quality assurance for the EHEA.’</a:t>
            </a:r>
          </a:p>
          <a:p>
            <a:endParaRPr lang="en-GB" smtClean="0"/>
          </a:p>
        </p:txBody>
      </p:sp>
      <p:sp>
        <p:nvSpPr>
          <p:cNvPr id="51202" name="Rectangle 2"/>
          <p:cNvSpPr>
            <a:spLocks noGrp="1" noChangeArrowheads="1"/>
          </p:cNvSpPr>
          <p:nvPr>
            <p:ph type="title"/>
          </p:nvPr>
        </p:nvSpPr>
        <p:spPr/>
        <p:txBody>
          <a:bodyPr/>
          <a:lstStyle/>
          <a:p>
            <a:pPr fontAlgn="auto">
              <a:spcAft>
                <a:spcPts val="0"/>
              </a:spcAft>
              <a:defRPr/>
            </a:pPr>
            <a:r>
              <a:rPr lang="en-GB"/>
              <a:t>From the Foreword: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Oval 14"/>
          <p:cNvSpPr>
            <a:spLocks noChangeArrowheads="1"/>
          </p:cNvSpPr>
          <p:nvPr/>
        </p:nvSpPr>
        <p:spPr bwMode="auto">
          <a:xfrm>
            <a:off x="3563938" y="1989138"/>
            <a:ext cx="2376487" cy="1223962"/>
          </a:xfrm>
          <a:prstGeom prst="ellipse">
            <a:avLst/>
          </a:prstGeom>
          <a:solidFill>
            <a:srgbClr val="99CCFF"/>
          </a:solidFill>
          <a:ln w="9525">
            <a:solidFill>
              <a:schemeClr val="tx1"/>
            </a:solidFill>
            <a:round/>
            <a:headEnd/>
            <a:tailEnd/>
          </a:ln>
        </p:spPr>
        <p:txBody>
          <a:bodyPr wrap="none" anchor="ctr"/>
          <a:lstStyle/>
          <a:p>
            <a:endParaRPr lang="en-US"/>
          </a:p>
        </p:txBody>
      </p:sp>
      <p:sp>
        <p:nvSpPr>
          <p:cNvPr id="13315" name="Oval 21"/>
          <p:cNvSpPr>
            <a:spLocks noChangeArrowheads="1"/>
          </p:cNvSpPr>
          <p:nvPr/>
        </p:nvSpPr>
        <p:spPr bwMode="auto">
          <a:xfrm>
            <a:off x="5072063" y="2714625"/>
            <a:ext cx="2952750" cy="1223963"/>
          </a:xfrm>
          <a:prstGeom prst="ellipse">
            <a:avLst/>
          </a:prstGeom>
          <a:solidFill>
            <a:srgbClr val="99CCFF"/>
          </a:solidFill>
          <a:ln w="9525">
            <a:solidFill>
              <a:schemeClr val="tx1"/>
            </a:solidFill>
            <a:round/>
            <a:headEnd/>
            <a:tailEnd/>
          </a:ln>
        </p:spPr>
        <p:txBody>
          <a:bodyPr wrap="none" anchor="ctr"/>
          <a:lstStyle/>
          <a:p>
            <a:endParaRPr lang="en-US"/>
          </a:p>
        </p:txBody>
      </p:sp>
      <p:sp>
        <p:nvSpPr>
          <p:cNvPr id="118793" name="Text Box 9"/>
          <p:cNvSpPr txBox="1">
            <a:spLocks noChangeArrowheads="1"/>
          </p:cNvSpPr>
          <p:nvPr/>
        </p:nvSpPr>
        <p:spPr bwMode="auto">
          <a:xfrm>
            <a:off x="5857875" y="2786063"/>
            <a:ext cx="2208213" cy="923925"/>
          </a:xfrm>
          <a:prstGeom prst="rect">
            <a:avLst/>
          </a:prstGeom>
          <a:noFill/>
          <a:ln w="9525">
            <a:noFill/>
            <a:miter lim="800000"/>
            <a:headEnd/>
            <a:tailEnd/>
          </a:ln>
        </p:spPr>
        <p:txBody>
          <a:bodyPr>
            <a:spAutoFit/>
          </a:bodyPr>
          <a:lstStyle/>
          <a:p>
            <a:r>
              <a:rPr lang="en-GB"/>
              <a:t>European HE Qualifications frameworks</a:t>
            </a:r>
          </a:p>
        </p:txBody>
      </p:sp>
      <p:sp>
        <p:nvSpPr>
          <p:cNvPr id="13317" name="Oval 17"/>
          <p:cNvSpPr>
            <a:spLocks noChangeArrowheads="1"/>
          </p:cNvSpPr>
          <p:nvPr/>
        </p:nvSpPr>
        <p:spPr bwMode="auto">
          <a:xfrm>
            <a:off x="3214688" y="4572000"/>
            <a:ext cx="2519362" cy="1368425"/>
          </a:xfrm>
          <a:prstGeom prst="ellipse">
            <a:avLst/>
          </a:prstGeom>
          <a:solidFill>
            <a:srgbClr val="99CCFF"/>
          </a:solidFill>
          <a:ln w="9525">
            <a:solidFill>
              <a:schemeClr val="tx1"/>
            </a:solidFill>
            <a:round/>
            <a:headEnd/>
            <a:tailEnd/>
          </a:ln>
        </p:spPr>
        <p:txBody>
          <a:bodyPr wrap="none" anchor="ctr"/>
          <a:lstStyle/>
          <a:p>
            <a:endParaRPr lang="en-US"/>
          </a:p>
        </p:txBody>
      </p:sp>
      <p:sp>
        <p:nvSpPr>
          <p:cNvPr id="118786" name="Rectangle 2"/>
          <p:cNvSpPr>
            <a:spLocks noGrp="1" noChangeArrowheads="1"/>
          </p:cNvSpPr>
          <p:nvPr>
            <p:ph type="title"/>
          </p:nvPr>
        </p:nvSpPr>
        <p:spPr>
          <a:xfrm>
            <a:off x="250825" y="333375"/>
            <a:ext cx="8642350" cy="1143000"/>
          </a:xfrm>
        </p:spPr>
        <p:txBody>
          <a:bodyPr>
            <a:noAutofit/>
          </a:bodyPr>
          <a:lstStyle/>
          <a:p>
            <a:pPr fontAlgn="auto">
              <a:spcAft>
                <a:spcPts val="0"/>
              </a:spcAft>
              <a:defRPr/>
            </a:pPr>
            <a:r>
              <a:rPr lang="en-GB" sz="3600" dirty="0">
                <a:solidFill>
                  <a:schemeClr val="tx1">
                    <a:lumMod val="50000"/>
                    <a:lumOff val="50000"/>
                  </a:schemeClr>
                </a:solidFill>
              </a:rPr>
              <a:t>The </a:t>
            </a:r>
            <a:r>
              <a:rPr lang="en-GB" sz="3600" dirty="0" smtClean="0">
                <a:solidFill>
                  <a:schemeClr val="tx1">
                    <a:lumMod val="50000"/>
                    <a:lumOff val="50000"/>
                  </a:schemeClr>
                </a:solidFill>
              </a:rPr>
              <a:t>Bologna Process:</a:t>
            </a:r>
            <a:r>
              <a:rPr lang="en-GB" sz="3600" dirty="0">
                <a:solidFill>
                  <a:schemeClr val="tx1">
                    <a:lumMod val="50000"/>
                    <a:lumOff val="50000"/>
                  </a:schemeClr>
                </a:solidFill>
              </a:rPr>
              <a:t/>
            </a:r>
            <a:br>
              <a:rPr lang="en-GB" sz="3600" dirty="0">
                <a:solidFill>
                  <a:schemeClr val="tx1">
                    <a:lumMod val="50000"/>
                    <a:lumOff val="50000"/>
                  </a:schemeClr>
                </a:solidFill>
              </a:rPr>
            </a:br>
            <a:r>
              <a:rPr lang="en-GB" sz="3600" dirty="0">
                <a:solidFill>
                  <a:schemeClr val="tx1">
                    <a:lumMod val="50000"/>
                    <a:lumOff val="50000"/>
                  </a:schemeClr>
                </a:solidFill>
              </a:rPr>
              <a:t>key quality-related instruments</a:t>
            </a:r>
          </a:p>
        </p:txBody>
      </p:sp>
      <p:sp>
        <p:nvSpPr>
          <p:cNvPr id="13319" name="Text Box 4"/>
          <p:cNvSpPr txBox="1">
            <a:spLocks noChangeArrowheads="1"/>
          </p:cNvSpPr>
          <p:nvPr/>
        </p:nvSpPr>
        <p:spPr bwMode="auto">
          <a:xfrm>
            <a:off x="1042988" y="2420938"/>
            <a:ext cx="3241675"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13320" name="Text Box 5"/>
          <p:cNvSpPr txBox="1">
            <a:spLocks noChangeArrowheads="1"/>
          </p:cNvSpPr>
          <p:nvPr/>
        </p:nvSpPr>
        <p:spPr bwMode="auto">
          <a:xfrm>
            <a:off x="1042988" y="3789363"/>
            <a:ext cx="2592387" cy="457200"/>
          </a:xfrm>
          <a:prstGeom prst="rect">
            <a:avLst/>
          </a:prstGeom>
          <a:noFill/>
          <a:ln w="9525">
            <a:noFill/>
            <a:miter lim="800000"/>
            <a:headEnd/>
            <a:tailEnd/>
          </a:ln>
        </p:spPr>
        <p:txBody>
          <a:bodyPr>
            <a:spAutoFit/>
          </a:bodyPr>
          <a:lstStyle/>
          <a:p>
            <a:endParaRPr lang="en-US" sz="2400"/>
          </a:p>
        </p:txBody>
      </p:sp>
      <p:sp>
        <p:nvSpPr>
          <p:cNvPr id="118790" name="Rectangle 6"/>
          <p:cNvSpPr>
            <a:spLocks noChangeArrowheads="1"/>
          </p:cNvSpPr>
          <p:nvPr/>
        </p:nvSpPr>
        <p:spPr bwMode="auto">
          <a:xfrm>
            <a:off x="3714750" y="2214563"/>
            <a:ext cx="2222500" cy="646112"/>
          </a:xfrm>
          <a:prstGeom prst="rect">
            <a:avLst/>
          </a:prstGeom>
          <a:noFill/>
          <a:ln w="9525">
            <a:noFill/>
            <a:miter lim="800000"/>
            <a:headEnd/>
            <a:tailEnd/>
          </a:ln>
        </p:spPr>
        <p:txBody>
          <a:bodyPr>
            <a:spAutoFit/>
          </a:bodyPr>
          <a:lstStyle/>
          <a:p>
            <a:r>
              <a:rPr lang="en-GB"/>
              <a:t>Lisbon Recognition Convention</a:t>
            </a:r>
          </a:p>
        </p:txBody>
      </p:sp>
      <p:sp>
        <p:nvSpPr>
          <p:cNvPr id="13322" name="Oval 15"/>
          <p:cNvSpPr>
            <a:spLocks noChangeArrowheads="1"/>
          </p:cNvSpPr>
          <p:nvPr/>
        </p:nvSpPr>
        <p:spPr bwMode="auto">
          <a:xfrm>
            <a:off x="539750" y="2492375"/>
            <a:ext cx="3671888" cy="1657350"/>
          </a:xfrm>
          <a:prstGeom prst="ellipse">
            <a:avLst/>
          </a:prstGeom>
          <a:solidFill>
            <a:srgbClr val="99CCFF"/>
          </a:solidFill>
          <a:ln w="9525">
            <a:solidFill>
              <a:schemeClr val="tx1"/>
            </a:solidFill>
            <a:round/>
            <a:headEnd/>
            <a:tailEnd/>
          </a:ln>
        </p:spPr>
        <p:txBody>
          <a:bodyPr wrap="none" anchor="ctr"/>
          <a:lstStyle/>
          <a:p>
            <a:endParaRPr lang="en-US"/>
          </a:p>
        </p:txBody>
      </p:sp>
      <p:sp>
        <p:nvSpPr>
          <p:cNvPr id="118791" name="Rectangle 7"/>
          <p:cNvSpPr>
            <a:spLocks noChangeArrowheads="1"/>
          </p:cNvSpPr>
          <p:nvPr/>
        </p:nvSpPr>
        <p:spPr bwMode="auto">
          <a:xfrm>
            <a:off x="857250" y="2928938"/>
            <a:ext cx="3313113" cy="1006475"/>
          </a:xfrm>
          <a:prstGeom prst="rect">
            <a:avLst/>
          </a:prstGeom>
          <a:noFill/>
          <a:ln w="9525">
            <a:noFill/>
            <a:miter lim="800000"/>
            <a:headEnd/>
            <a:tailEnd/>
          </a:ln>
        </p:spPr>
        <p:txBody>
          <a:bodyPr>
            <a:spAutoFit/>
          </a:bodyPr>
          <a:lstStyle/>
          <a:p>
            <a:r>
              <a:rPr lang="en-GB"/>
              <a:t>European Credit Transfer and Accumulation System (ECTS)</a:t>
            </a:r>
          </a:p>
        </p:txBody>
      </p:sp>
      <p:sp>
        <p:nvSpPr>
          <p:cNvPr id="13324" name="Oval 16"/>
          <p:cNvSpPr>
            <a:spLocks noChangeArrowheads="1"/>
          </p:cNvSpPr>
          <p:nvPr/>
        </p:nvSpPr>
        <p:spPr bwMode="auto">
          <a:xfrm>
            <a:off x="4929188" y="3786188"/>
            <a:ext cx="3384550" cy="1368425"/>
          </a:xfrm>
          <a:prstGeom prst="ellipse">
            <a:avLst/>
          </a:prstGeom>
          <a:solidFill>
            <a:srgbClr val="99CCFF"/>
          </a:solidFill>
          <a:ln w="9525">
            <a:solidFill>
              <a:srgbClr val="00B0F0"/>
            </a:solidFill>
            <a:round/>
            <a:headEnd/>
            <a:tailEnd/>
          </a:ln>
        </p:spPr>
        <p:txBody>
          <a:bodyPr wrap="none" anchor="ctr"/>
          <a:lstStyle/>
          <a:p>
            <a:endParaRPr lang="en-US"/>
          </a:p>
        </p:txBody>
      </p:sp>
      <p:sp>
        <p:nvSpPr>
          <p:cNvPr id="118795" name="Text Box 11"/>
          <p:cNvSpPr txBox="1">
            <a:spLocks noChangeArrowheads="1"/>
          </p:cNvSpPr>
          <p:nvPr/>
        </p:nvSpPr>
        <p:spPr bwMode="auto">
          <a:xfrm>
            <a:off x="5429250" y="4000500"/>
            <a:ext cx="3025775" cy="1463675"/>
          </a:xfrm>
          <a:prstGeom prst="rect">
            <a:avLst/>
          </a:prstGeom>
          <a:noFill/>
          <a:ln w="9525">
            <a:noFill/>
            <a:miter lim="800000"/>
            <a:headEnd/>
            <a:tailEnd/>
          </a:ln>
        </p:spPr>
        <p:txBody>
          <a:bodyPr>
            <a:spAutoFit/>
          </a:bodyPr>
          <a:lstStyle/>
          <a:p>
            <a:r>
              <a:rPr lang="en-GB" dirty="0"/>
              <a:t>European Register of Quality Assurance Agencies (EQAR)</a:t>
            </a:r>
          </a:p>
          <a:p>
            <a:endParaRPr lang="en-GB" dirty="0"/>
          </a:p>
        </p:txBody>
      </p:sp>
      <p:sp>
        <p:nvSpPr>
          <p:cNvPr id="118792" name="Text Box 8"/>
          <p:cNvSpPr txBox="1">
            <a:spLocks noChangeArrowheads="1"/>
          </p:cNvSpPr>
          <p:nvPr/>
        </p:nvSpPr>
        <p:spPr bwMode="auto">
          <a:xfrm>
            <a:off x="3429000" y="4857750"/>
            <a:ext cx="2520950" cy="701675"/>
          </a:xfrm>
          <a:prstGeom prst="rect">
            <a:avLst/>
          </a:prstGeom>
          <a:noFill/>
          <a:ln w="9525">
            <a:noFill/>
            <a:miter lim="800000"/>
            <a:headEnd/>
            <a:tailEnd/>
          </a:ln>
        </p:spPr>
        <p:txBody>
          <a:bodyPr>
            <a:spAutoFit/>
          </a:bodyPr>
          <a:lstStyle/>
          <a:p>
            <a:r>
              <a:rPr lang="en-GB" dirty="0"/>
              <a:t>European Diploma Supplement (DS)</a:t>
            </a:r>
          </a:p>
        </p:txBody>
      </p:sp>
      <p:sp>
        <p:nvSpPr>
          <p:cNvPr id="13327" name="Oval 19"/>
          <p:cNvSpPr>
            <a:spLocks noChangeArrowheads="1"/>
          </p:cNvSpPr>
          <p:nvPr/>
        </p:nvSpPr>
        <p:spPr bwMode="auto">
          <a:xfrm>
            <a:off x="1000125" y="3786188"/>
            <a:ext cx="2987675" cy="1296987"/>
          </a:xfrm>
          <a:prstGeom prst="ellipse">
            <a:avLst/>
          </a:prstGeom>
          <a:solidFill>
            <a:srgbClr val="FFFF00"/>
          </a:solidFill>
          <a:ln w="9525">
            <a:solidFill>
              <a:schemeClr val="tx1"/>
            </a:solidFill>
            <a:round/>
            <a:headEnd/>
            <a:tailEnd/>
          </a:ln>
        </p:spPr>
        <p:txBody>
          <a:bodyPr wrap="none" anchor="ctr"/>
          <a:lstStyle/>
          <a:p>
            <a:endParaRPr lang="en-US"/>
          </a:p>
        </p:txBody>
      </p:sp>
      <p:sp>
        <p:nvSpPr>
          <p:cNvPr id="118794" name="Text Box 10"/>
          <p:cNvSpPr txBox="1">
            <a:spLocks noChangeArrowheads="1"/>
          </p:cNvSpPr>
          <p:nvPr/>
        </p:nvSpPr>
        <p:spPr bwMode="auto">
          <a:xfrm>
            <a:off x="1143000" y="4143375"/>
            <a:ext cx="2808288" cy="646113"/>
          </a:xfrm>
          <a:prstGeom prst="rect">
            <a:avLst/>
          </a:prstGeom>
          <a:noFill/>
          <a:ln w="9525">
            <a:noFill/>
            <a:miter lim="800000"/>
            <a:headEnd/>
            <a:tailEnd/>
          </a:ln>
        </p:spPr>
        <p:txBody>
          <a:bodyPr>
            <a:spAutoFit/>
          </a:bodyPr>
          <a:lstStyle/>
          <a:p>
            <a:r>
              <a:rPr lang="en-GB"/>
              <a:t>European Standards and Guidelines for QA in HE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8790"/>
                                        </p:tgtEl>
                                        <p:attrNameLst>
                                          <p:attrName>style.visibility</p:attrName>
                                        </p:attrNameLst>
                                      </p:cBhvr>
                                      <p:to>
                                        <p:strVal val="visible"/>
                                      </p:to>
                                    </p:set>
                                    <p:anim calcmode="lin" valueType="num">
                                      <p:cBhvr additive="base">
                                        <p:cTn id="7" dur="500" fill="hold"/>
                                        <p:tgtEl>
                                          <p:spTgt spid="118790"/>
                                        </p:tgtEl>
                                        <p:attrNameLst>
                                          <p:attrName>ppt_x</p:attrName>
                                        </p:attrNameLst>
                                      </p:cBhvr>
                                      <p:tavLst>
                                        <p:tav tm="0">
                                          <p:val>
                                            <p:strVal val="#ppt_x"/>
                                          </p:val>
                                        </p:tav>
                                        <p:tav tm="100000">
                                          <p:val>
                                            <p:strVal val="#ppt_x"/>
                                          </p:val>
                                        </p:tav>
                                      </p:tavLst>
                                    </p:anim>
                                    <p:anim calcmode="lin" valueType="num">
                                      <p:cBhvr additive="base">
                                        <p:cTn id="8" dur="500" fill="hold"/>
                                        <p:tgtEl>
                                          <p:spTgt spid="11879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8793"/>
                                        </p:tgtEl>
                                        <p:attrNameLst>
                                          <p:attrName>style.visibility</p:attrName>
                                        </p:attrNameLst>
                                      </p:cBhvr>
                                      <p:to>
                                        <p:strVal val="visible"/>
                                      </p:to>
                                    </p:set>
                                    <p:anim calcmode="lin" valueType="num">
                                      <p:cBhvr additive="base">
                                        <p:cTn id="13" dur="500" fill="hold"/>
                                        <p:tgtEl>
                                          <p:spTgt spid="118793"/>
                                        </p:tgtEl>
                                        <p:attrNameLst>
                                          <p:attrName>ppt_x</p:attrName>
                                        </p:attrNameLst>
                                      </p:cBhvr>
                                      <p:tavLst>
                                        <p:tav tm="0">
                                          <p:val>
                                            <p:strVal val="#ppt_x"/>
                                          </p:val>
                                        </p:tav>
                                        <p:tav tm="100000">
                                          <p:val>
                                            <p:strVal val="#ppt_x"/>
                                          </p:val>
                                        </p:tav>
                                      </p:tavLst>
                                    </p:anim>
                                    <p:anim calcmode="lin" valueType="num">
                                      <p:cBhvr additive="base">
                                        <p:cTn id="14" dur="500" fill="hold"/>
                                        <p:tgtEl>
                                          <p:spTgt spid="11879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8791"/>
                                        </p:tgtEl>
                                        <p:attrNameLst>
                                          <p:attrName>style.visibility</p:attrName>
                                        </p:attrNameLst>
                                      </p:cBhvr>
                                      <p:to>
                                        <p:strVal val="visible"/>
                                      </p:to>
                                    </p:set>
                                    <p:anim calcmode="lin" valueType="num">
                                      <p:cBhvr additive="base">
                                        <p:cTn id="19" dur="500" fill="hold"/>
                                        <p:tgtEl>
                                          <p:spTgt spid="118791"/>
                                        </p:tgtEl>
                                        <p:attrNameLst>
                                          <p:attrName>ppt_x</p:attrName>
                                        </p:attrNameLst>
                                      </p:cBhvr>
                                      <p:tavLst>
                                        <p:tav tm="0">
                                          <p:val>
                                            <p:strVal val="#ppt_x"/>
                                          </p:val>
                                        </p:tav>
                                        <p:tav tm="100000">
                                          <p:val>
                                            <p:strVal val="#ppt_x"/>
                                          </p:val>
                                        </p:tav>
                                      </p:tavLst>
                                    </p:anim>
                                    <p:anim calcmode="lin" valueType="num">
                                      <p:cBhvr additive="base">
                                        <p:cTn id="20" dur="500" fill="hold"/>
                                        <p:tgtEl>
                                          <p:spTgt spid="11879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8792"/>
                                        </p:tgtEl>
                                        <p:attrNameLst>
                                          <p:attrName>style.visibility</p:attrName>
                                        </p:attrNameLst>
                                      </p:cBhvr>
                                      <p:to>
                                        <p:strVal val="visible"/>
                                      </p:to>
                                    </p:set>
                                    <p:anim calcmode="lin" valueType="num">
                                      <p:cBhvr additive="base">
                                        <p:cTn id="25" dur="500" fill="hold"/>
                                        <p:tgtEl>
                                          <p:spTgt spid="118792"/>
                                        </p:tgtEl>
                                        <p:attrNameLst>
                                          <p:attrName>ppt_x</p:attrName>
                                        </p:attrNameLst>
                                      </p:cBhvr>
                                      <p:tavLst>
                                        <p:tav tm="0">
                                          <p:val>
                                            <p:strVal val="#ppt_x"/>
                                          </p:val>
                                        </p:tav>
                                        <p:tav tm="100000">
                                          <p:val>
                                            <p:strVal val="#ppt_x"/>
                                          </p:val>
                                        </p:tav>
                                      </p:tavLst>
                                    </p:anim>
                                    <p:anim calcmode="lin" valueType="num">
                                      <p:cBhvr additive="base">
                                        <p:cTn id="26" dur="500" fill="hold"/>
                                        <p:tgtEl>
                                          <p:spTgt spid="11879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8794"/>
                                        </p:tgtEl>
                                        <p:attrNameLst>
                                          <p:attrName>style.visibility</p:attrName>
                                        </p:attrNameLst>
                                      </p:cBhvr>
                                      <p:to>
                                        <p:strVal val="visible"/>
                                      </p:to>
                                    </p:set>
                                    <p:anim calcmode="lin" valueType="num">
                                      <p:cBhvr additive="base">
                                        <p:cTn id="31" dur="500" fill="hold"/>
                                        <p:tgtEl>
                                          <p:spTgt spid="118794"/>
                                        </p:tgtEl>
                                        <p:attrNameLst>
                                          <p:attrName>ppt_x</p:attrName>
                                        </p:attrNameLst>
                                      </p:cBhvr>
                                      <p:tavLst>
                                        <p:tav tm="0">
                                          <p:val>
                                            <p:strVal val="#ppt_x"/>
                                          </p:val>
                                        </p:tav>
                                        <p:tav tm="100000">
                                          <p:val>
                                            <p:strVal val="#ppt_x"/>
                                          </p:val>
                                        </p:tav>
                                      </p:tavLst>
                                    </p:anim>
                                    <p:anim calcmode="lin" valueType="num">
                                      <p:cBhvr additive="base">
                                        <p:cTn id="32" dur="500" fill="hold"/>
                                        <p:tgtEl>
                                          <p:spTgt spid="11879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8795"/>
                                        </p:tgtEl>
                                        <p:attrNameLst>
                                          <p:attrName>style.visibility</p:attrName>
                                        </p:attrNameLst>
                                      </p:cBhvr>
                                      <p:to>
                                        <p:strVal val="visible"/>
                                      </p:to>
                                    </p:set>
                                    <p:anim calcmode="lin" valueType="num">
                                      <p:cBhvr additive="base">
                                        <p:cTn id="37" dur="500" fill="hold"/>
                                        <p:tgtEl>
                                          <p:spTgt spid="118795"/>
                                        </p:tgtEl>
                                        <p:attrNameLst>
                                          <p:attrName>ppt_x</p:attrName>
                                        </p:attrNameLst>
                                      </p:cBhvr>
                                      <p:tavLst>
                                        <p:tav tm="0">
                                          <p:val>
                                            <p:strVal val="#ppt_x"/>
                                          </p:val>
                                        </p:tav>
                                        <p:tav tm="100000">
                                          <p:val>
                                            <p:strVal val="#ppt_x"/>
                                          </p:val>
                                        </p:tav>
                                      </p:tavLst>
                                    </p:anim>
                                    <p:anim calcmode="lin" valueType="num">
                                      <p:cBhvr additive="base">
                                        <p:cTn id="38" dur="500" fill="hold"/>
                                        <p:tgtEl>
                                          <p:spTgt spid="1187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93" grpId="0"/>
      <p:bldP spid="118790" grpId="0"/>
      <p:bldP spid="118791" grpId="0"/>
      <p:bldP spid="118795" grpId="0"/>
      <p:bldP spid="118792" grpId="0"/>
      <p:bldP spid="11879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idx="1"/>
          </p:nvPr>
        </p:nvSpPr>
        <p:spPr/>
        <p:txBody>
          <a:bodyPr/>
          <a:lstStyle/>
          <a:p>
            <a:r>
              <a:rPr lang="en-GB" sz="2000" dirty="0" smtClean="0"/>
              <a:t>‘The possibility of rapid implementation of certain of the proposals of this report </a:t>
            </a:r>
            <a:r>
              <a:rPr lang="en-GB" sz="2000" b="1" dirty="0" smtClean="0"/>
              <a:t>should not be taken to mean that the task of embedding the rest of them will be easy</a:t>
            </a:r>
            <a:r>
              <a:rPr lang="en-GB" sz="2000" dirty="0" smtClean="0"/>
              <a:t>. It will take longer for the internal and external quality assurance standards to be widely adopted by institutions and agencies, because their </a:t>
            </a:r>
            <a:r>
              <a:rPr lang="en-GB" sz="2000" b="1" dirty="0" smtClean="0"/>
              <a:t>acceptance will depend on a willingness to change and develop</a:t>
            </a:r>
            <a:r>
              <a:rPr lang="en-GB" sz="2000" dirty="0" smtClean="0"/>
              <a:t> on the part of signatory states with long established and powerful higher education systems. …the standards for external quality assurance and for quality assurance agencies themselves will require all participants, and especially the agencies, to </a:t>
            </a:r>
            <a:r>
              <a:rPr lang="en-GB" sz="2000" b="1" dirty="0" smtClean="0"/>
              <a:t>look very carefully at themselves</a:t>
            </a:r>
            <a:r>
              <a:rPr lang="en-GB" sz="2000" dirty="0" smtClean="0"/>
              <a:t> and to </a:t>
            </a:r>
            <a:r>
              <a:rPr lang="en-GB" sz="2000" b="1" dirty="0" smtClean="0"/>
              <a:t>measure their practices</a:t>
            </a:r>
            <a:r>
              <a:rPr lang="en-GB" sz="2000" dirty="0" smtClean="0"/>
              <a:t> against the European expectation’.</a:t>
            </a:r>
          </a:p>
        </p:txBody>
      </p:sp>
      <p:sp>
        <p:nvSpPr>
          <p:cNvPr id="53250" name="Rectangle 2"/>
          <p:cNvSpPr>
            <a:spLocks noGrp="1" noChangeArrowheads="1"/>
          </p:cNvSpPr>
          <p:nvPr>
            <p:ph type="title"/>
          </p:nvPr>
        </p:nvSpPr>
        <p:spPr/>
        <p:txBody>
          <a:bodyPr/>
          <a:lstStyle/>
          <a:p>
            <a:pPr fontAlgn="auto">
              <a:spcAft>
                <a:spcPts val="0"/>
              </a:spcAft>
              <a:defRPr/>
            </a:pP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smtClean="0"/>
              <a:t>How?</a:t>
            </a:r>
            <a:endParaRPr lang="en-GB" dirty="0"/>
          </a:p>
        </p:txBody>
      </p:sp>
      <p:sp>
        <p:nvSpPr>
          <p:cNvPr id="3" name="Subtitle 2"/>
          <p:cNvSpPr>
            <a:spLocks noGrp="1"/>
          </p:cNvSpPr>
          <p:nvPr>
            <p:ph type="subTitle" idx="1"/>
          </p:nvPr>
        </p:nvSpPr>
        <p:spPr/>
        <p:txBody>
          <a:bodyPr/>
          <a:lstStyle/>
          <a:p>
            <a:endParaRPr lang="en-GB"/>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idx="1"/>
          </p:nvPr>
        </p:nvSpPr>
        <p:spPr>
          <a:xfrm>
            <a:off x="539552" y="1484784"/>
            <a:ext cx="8229600" cy="4525963"/>
          </a:xfrm>
        </p:spPr>
        <p:txBody>
          <a:bodyPr anchor="ctr"/>
          <a:lstStyle/>
          <a:p>
            <a:pPr marL="365760" indent="-256032" fontAlgn="auto">
              <a:spcBef>
                <a:spcPts val="0"/>
              </a:spcBef>
              <a:spcAft>
                <a:spcPts val="0"/>
              </a:spcAft>
              <a:buFont typeface="Wingdings 3"/>
              <a:buChar char=""/>
              <a:defRPr/>
            </a:pPr>
            <a:r>
              <a:rPr lang="en-GB" sz="2600" dirty="0" smtClean="0"/>
              <a:t>Most countries now have quality assurance or accreditation agencies</a:t>
            </a:r>
          </a:p>
          <a:p>
            <a:pPr marL="365760" indent="-256032" fontAlgn="auto">
              <a:spcAft>
                <a:spcPts val="0"/>
              </a:spcAft>
              <a:buFont typeface="Wingdings 3"/>
              <a:buChar char=""/>
              <a:defRPr/>
            </a:pPr>
            <a:endParaRPr lang="en-GB" sz="600" dirty="0" smtClean="0"/>
          </a:p>
          <a:p>
            <a:pPr marL="365760" indent="-256032" fontAlgn="auto">
              <a:spcBef>
                <a:spcPts val="0"/>
              </a:spcBef>
              <a:spcAft>
                <a:spcPts val="0"/>
              </a:spcAft>
              <a:buFont typeface="Wingdings 3"/>
              <a:buChar char=""/>
              <a:defRPr/>
            </a:pPr>
            <a:r>
              <a:rPr lang="en-GB" sz="2600" dirty="0" smtClean="0"/>
              <a:t>Mixture of programme accreditation, institutional accreditation, and non-accrediting external quality assurance reviews</a:t>
            </a:r>
          </a:p>
          <a:p>
            <a:pPr marL="365760" indent="-256032" fontAlgn="auto">
              <a:spcAft>
                <a:spcPts val="0"/>
              </a:spcAft>
              <a:buFont typeface="Wingdings 3"/>
              <a:buChar char=""/>
              <a:defRPr/>
            </a:pPr>
            <a:endParaRPr lang="en-GB" sz="600" dirty="0" smtClean="0"/>
          </a:p>
          <a:p>
            <a:pPr marL="365760" indent="-256032" fontAlgn="auto">
              <a:spcBef>
                <a:spcPts val="0"/>
              </a:spcBef>
              <a:spcAft>
                <a:spcPts val="0"/>
              </a:spcAft>
              <a:buFont typeface="Wingdings 3"/>
              <a:buChar char=""/>
              <a:defRPr/>
            </a:pPr>
            <a:r>
              <a:rPr lang="en-GB" sz="2600" dirty="0" smtClean="0"/>
              <a:t>Some countries are moving/have moved from programme focus to institutional focus</a:t>
            </a:r>
          </a:p>
          <a:p>
            <a:pPr marL="365760" indent="-256032" fontAlgn="auto">
              <a:spcAft>
                <a:spcPts val="0"/>
              </a:spcAft>
              <a:buFont typeface="Wingdings 3"/>
              <a:buChar char=""/>
              <a:defRPr/>
            </a:pPr>
            <a:endParaRPr lang="en-GB" sz="600" dirty="0" smtClean="0"/>
          </a:p>
          <a:p>
            <a:pPr marL="365760" indent="-256032" fontAlgn="auto">
              <a:spcAft>
                <a:spcPts val="0"/>
              </a:spcAft>
              <a:buFont typeface="Wingdings 3"/>
              <a:buChar char=""/>
              <a:defRPr/>
            </a:pPr>
            <a:r>
              <a:rPr lang="en-GB" sz="2600" dirty="0" smtClean="0"/>
              <a:t>Some moving the other way</a:t>
            </a:r>
          </a:p>
          <a:p>
            <a:pPr marL="365760" indent="-256032" fontAlgn="auto">
              <a:spcAft>
                <a:spcPts val="0"/>
              </a:spcAft>
              <a:buFont typeface="Wingdings 3"/>
              <a:buChar char=""/>
              <a:defRPr/>
            </a:pPr>
            <a:endParaRPr lang="en-GB" sz="600" dirty="0" smtClean="0"/>
          </a:p>
          <a:p>
            <a:pPr>
              <a:spcBef>
                <a:spcPct val="0"/>
              </a:spcBef>
            </a:pPr>
            <a:r>
              <a:rPr lang="en-GB" sz="2600" dirty="0" smtClean="0"/>
              <a:t>ESG have become very influential in Europe and beyond</a:t>
            </a:r>
          </a:p>
          <a:p>
            <a:pPr>
              <a:lnSpc>
                <a:spcPct val="80000"/>
              </a:lnSpc>
              <a:spcBef>
                <a:spcPct val="0"/>
              </a:spcBef>
            </a:pPr>
            <a:endParaRPr lang="en-GB" sz="600" dirty="0" smtClean="0"/>
          </a:p>
        </p:txBody>
      </p:sp>
      <p:sp>
        <p:nvSpPr>
          <p:cNvPr id="46082" name="Rectangle 2"/>
          <p:cNvSpPr>
            <a:spLocks noGrp="1" noChangeArrowheads="1"/>
          </p:cNvSpPr>
          <p:nvPr>
            <p:ph type="title"/>
          </p:nvPr>
        </p:nvSpPr>
        <p:spPr>
          <a:xfrm>
            <a:off x="467544" y="188640"/>
            <a:ext cx="8229600" cy="1143000"/>
          </a:xfrm>
        </p:spPr>
        <p:txBody>
          <a:bodyPr/>
          <a:lstStyle/>
          <a:p>
            <a:pPr fontAlgn="auto">
              <a:spcAft>
                <a:spcPts val="0"/>
              </a:spcAft>
              <a:defRPr/>
            </a:pPr>
            <a:r>
              <a:rPr lang="en-GB" sz="4000" dirty="0" smtClean="0"/>
              <a:t>What has happened since 2005?</a:t>
            </a:r>
            <a:endParaRPr lang="en-GB" sz="4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xfrm>
            <a:off x="683568" y="260648"/>
            <a:ext cx="7772400" cy="1143000"/>
          </a:xfrm>
        </p:spPr>
        <p:txBody>
          <a:bodyPr>
            <a:normAutofit/>
          </a:bodyPr>
          <a:lstStyle/>
          <a:p>
            <a:pPr fontAlgn="auto">
              <a:spcAft>
                <a:spcPts val="0"/>
              </a:spcAft>
              <a:defRPr/>
            </a:pPr>
            <a:endParaRPr lang="en-GB" dirty="0"/>
          </a:p>
        </p:txBody>
      </p:sp>
      <p:sp>
        <p:nvSpPr>
          <p:cNvPr id="203779" name="Rectangle 3"/>
          <p:cNvSpPr>
            <a:spLocks noGrp="1" noChangeArrowheads="1"/>
          </p:cNvSpPr>
          <p:nvPr>
            <p:ph type="body" idx="1"/>
          </p:nvPr>
        </p:nvSpPr>
        <p:spPr>
          <a:xfrm>
            <a:off x="755576" y="1268760"/>
            <a:ext cx="7772400" cy="4730768"/>
          </a:xfrm>
        </p:spPr>
        <p:txBody>
          <a:bodyPr>
            <a:noAutofit/>
          </a:bodyPr>
          <a:lstStyle/>
          <a:p>
            <a:pPr marL="365760" indent="-256032" fontAlgn="auto">
              <a:lnSpc>
                <a:spcPct val="120000"/>
              </a:lnSpc>
              <a:spcAft>
                <a:spcPts val="0"/>
              </a:spcAft>
              <a:buFont typeface="Wingdings 3"/>
              <a:buChar char=""/>
              <a:defRPr/>
            </a:pPr>
            <a:endParaRPr lang="en-GB" sz="300" dirty="0"/>
          </a:p>
          <a:p>
            <a:pPr marL="365760" indent="-256032" fontAlgn="auto">
              <a:lnSpc>
                <a:spcPct val="120000"/>
              </a:lnSpc>
              <a:spcAft>
                <a:spcPts val="0"/>
              </a:spcAft>
              <a:buFont typeface="Wingdings 3"/>
              <a:buChar char=""/>
              <a:defRPr/>
            </a:pPr>
            <a:endParaRPr lang="en-GB" sz="300" dirty="0" smtClean="0"/>
          </a:p>
          <a:p>
            <a:pPr>
              <a:lnSpc>
                <a:spcPct val="80000"/>
              </a:lnSpc>
              <a:spcBef>
                <a:spcPct val="0"/>
              </a:spcBef>
            </a:pPr>
            <a:r>
              <a:rPr lang="en-GB" sz="2600" dirty="0" smtClean="0"/>
              <a:t>ESG have frequently been treated as ‘tablets of stone’, not consultation document</a:t>
            </a:r>
          </a:p>
          <a:p>
            <a:pPr>
              <a:lnSpc>
                <a:spcPct val="80000"/>
              </a:lnSpc>
              <a:spcBef>
                <a:spcPct val="0"/>
              </a:spcBef>
            </a:pPr>
            <a:endParaRPr lang="en-GB" sz="1200" dirty="0" smtClean="0"/>
          </a:p>
          <a:p>
            <a:pPr>
              <a:lnSpc>
                <a:spcPct val="80000"/>
              </a:lnSpc>
              <a:spcBef>
                <a:spcPct val="0"/>
              </a:spcBef>
            </a:pPr>
            <a:r>
              <a:rPr lang="en-GB" sz="2600" dirty="0" smtClean="0"/>
              <a:t>Some countries have enshrined ESG in law</a:t>
            </a:r>
          </a:p>
          <a:p>
            <a:pPr>
              <a:lnSpc>
                <a:spcPct val="80000"/>
              </a:lnSpc>
              <a:spcBef>
                <a:spcPct val="0"/>
              </a:spcBef>
            </a:pPr>
            <a:endParaRPr lang="en-GB" sz="1200" dirty="0" smtClean="0"/>
          </a:p>
          <a:p>
            <a:pPr>
              <a:lnSpc>
                <a:spcPct val="80000"/>
              </a:lnSpc>
              <a:spcBef>
                <a:spcPct val="0"/>
              </a:spcBef>
            </a:pPr>
            <a:r>
              <a:rPr lang="en-GB" sz="2600" dirty="0" smtClean="0"/>
              <a:t>Compliance is generally expected</a:t>
            </a:r>
          </a:p>
          <a:p>
            <a:pPr>
              <a:lnSpc>
                <a:spcPct val="80000"/>
              </a:lnSpc>
              <a:spcBef>
                <a:spcPct val="0"/>
              </a:spcBef>
            </a:pPr>
            <a:endParaRPr lang="en-GB" sz="1200" dirty="0" smtClean="0"/>
          </a:p>
          <a:p>
            <a:pPr>
              <a:lnSpc>
                <a:spcPct val="80000"/>
              </a:lnSpc>
              <a:spcBef>
                <a:spcPct val="0"/>
              </a:spcBef>
            </a:pPr>
            <a:r>
              <a:rPr lang="en-GB" sz="2600" dirty="0" smtClean="0"/>
              <a:t>Translations (13, including two in Albanian) make local interpretations inevitable</a:t>
            </a:r>
          </a:p>
          <a:p>
            <a:pPr>
              <a:lnSpc>
                <a:spcPct val="80000"/>
              </a:lnSpc>
              <a:spcBef>
                <a:spcPct val="0"/>
              </a:spcBef>
            </a:pPr>
            <a:endParaRPr lang="en-GB" sz="1200" dirty="0" smtClean="0"/>
          </a:p>
          <a:p>
            <a:pPr>
              <a:lnSpc>
                <a:spcPct val="80000"/>
              </a:lnSpc>
              <a:spcBef>
                <a:spcPct val="0"/>
              </a:spcBef>
            </a:pPr>
            <a:r>
              <a:rPr lang="en-GB" sz="2600" dirty="0" smtClean="0"/>
              <a:t>ENQA and EQAR (European Register of QA agencies) use ESG as membership criteria</a:t>
            </a:r>
          </a:p>
          <a:p>
            <a:pPr>
              <a:lnSpc>
                <a:spcPct val="80000"/>
              </a:lnSpc>
              <a:spcBef>
                <a:spcPct val="0"/>
              </a:spcBef>
            </a:pPr>
            <a:endParaRPr lang="en-GB" sz="1200" dirty="0" smtClean="0"/>
          </a:p>
          <a:p>
            <a:pPr>
              <a:lnSpc>
                <a:spcPct val="80000"/>
              </a:lnSpc>
              <a:spcBef>
                <a:spcPct val="0"/>
              </a:spcBef>
            </a:pPr>
            <a:r>
              <a:rPr lang="en-GB" sz="2600" dirty="0" smtClean="0"/>
              <a:t>Review process under way</a:t>
            </a:r>
          </a:p>
          <a:p>
            <a:pPr>
              <a:lnSpc>
                <a:spcPct val="80000"/>
              </a:lnSpc>
              <a:spcBef>
                <a:spcPct val="0"/>
              </a:spcBef>
            </a:pPr>
            <a:endParaRPr lang="en-GB" sz="1200" dirty="0" smtClean="0"/>
          </a:p>
          <a:p>
            <a:pPr>
              <a:lnSpc>
                <a:spcPct val="80000"/>
              </a:lnSpc>
              <a:spcBef>
                <a:spcPct val="0"/>
              </a:spcBef>
            </a:pPr>
            <a:r>
              <a:rPr lang="en-GB" sz="2600" dirty="0" smtClean="0"/>
              <a:t>Revision process hard to envisage</a:t>
            </a:r>
          </a:p>
          <a:p>
            <a:pPr>
              <a:lnSpc>
                <a:spcPct val="80000"/>
              </a:lnSpc>
            </a:pPr>
            <a:endParaRPr lang="en-GB" sz="1800" dirty="0" smtClean="0"/>
          </a:p>
          <a:p>
            <a:pPr marL="365760" indent="-256032" fontAlgn="auto">
              <a:lnSpc>
                <a:spcPct val="90000"/>
              </a:lnSpc>
              <a:spcAft>
                <a:spcPts val="0"/>
              </a:spcAft>
              <a:buFontTx/>
              <a:buNone/>
              <a:defRPr/>
            </a:pPr>
            <a:endParaRPr lang="en-GB" sz="1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p:txBody>
          <a:bodyPr>
            <a:normAutofit fontScale="90000"/>
          </a:bodyPr>
          <a:lstStyle/>
          <a:p>
            <a:r>
              <a:rPr lang="en-GB" dirty="0"/>
              <a:t>European quality assurance:</a:t>
            </a:r>
            <a:br>
              <a:rPr lang="en-GB" dirty="0"/>
            </a:br>
            <a:r>
              <a:rPr lang="en-GB" dirty="0" smtClean="0"/>
              <a:t>questions for the </a:t>
            </a:r>
            <a:r>
              <a:rPr lang="en-GB" dirty="0"/>
              <a:t>longer term</a:t>
            </a:r>
          </a:p>
        </p:txBody>
      </p:sp>
      <p:sp>
        <p:nvSpPr>
          <p:cNvPr id="291843" name="Rectangle 3"/>
          <p:cNvSpPr>
            <a:spLocks noGrp="1" noChangeArrowheads="1"/>
          </p:cNvSpPr>
          <p:nvPr>
            <p:ph type="body" idx="1"/>
          </p:nvPr>
        </p:nvSpPr>
        <p:spPr>
          <a:xfrm>
            <a:off x="539552" y="1700808"/>
            <a:ext cx="7696200" cy="4471988"/>
          </a:xfrm>
        </p:spPr>
        <p:txBody>
          <a:bodyPr/>
          <a:lstStyle/>
          <a:p>
            <a:pPr>
              <a:lnSpc>
                <a:spcPct val="80000"/>
              </a:lnSpc>
            </a:pPr>
            <a:r>
              <a:rPr lang="en-GB" sz="2600" dirty="0"/>
              <a:t>Common </a:t>
            </a:r>
            <a:r>
              <a:rPr lang="en-GB" sz="2600" dirty="0" smtClean="0"/>
              <a:t>concepts?</a:t>
            </a:r>
            <a:endParaRPr lang="en-GB" sz="2600" dirty="0"/>
          </a:p>
          <a:p>
            <a:pPr>
              <a:lnSpc>
                <a:spcPct val="80000"/>
              </a:lnSpc>
            </a:pPr>
            <a:r>
              <a:rPr lang="en-GB" sz="2600" dirty="0"/>
              <a:t>Common </a:t>
            </a:r>
            <a:r>
              <a:rPr lang="en-GB" sz="2600" dirty="0" smtClean="0"/>
              <a:t>language?</a:t>
            </a:r>
            <a:endParaRPr lang="en-GB" sz="2600" dirty="0"/>
          </a:p>
          <a:p>
            <a:pPr>
              <a:lnSpc>
                <a:spcPct val="80000"/>
              </a:lnSpc>
            </a:pPr>
            <a:r>
              <a:rPr lang="en-GB" sz="2600" dirty="0"/>
              <a:t>Shared understandings and </a:t>
            </a:r>
            <a:r>
              <a:rPr lang="en-GB" sz="2600" dirty="0" smtClean="0"/>
              <a:t>values?</a:t>
            </a:r>
            <a:endParaRPr lang="en-GB" sz="2600" dirty="0"/>
          </a:p>
          <a:p>
            <a:pPr>
              <a:lnSpc>
                <a:spcPct val="80000"/>
              </a:lnSpc>
            </a:pPr>
            <a:r>
              <a:rPr lang="en-GB" sz="2600" dirty="0"/>
              <a:t>A European HE quality culture?</a:t>
            </a:r>
          </a:p>
          <a:p>
            <a:pPr>
              <a:lnSpc>
                <a:spcPct val="80000"/>
              </a:lnSpc>
              <a:buFont typeface="Arial" charset="0"/>
              <a:buNone/>
            </a:pPr>
            <a:endParaRPr lang="en-GB" sz="2600" dirty="0"/>
          </a:p>
          <a:p>
            <a:pPr>
              <a:lnSpc>
                <a:spcPct val="80000"/>
              </a:lnSpc>
            </a:pPr>
            <a:r>
              <a:rPr lang="en-GB" sz="2600" dirty="0"/>
              <a:t>Qualifications </a:t>
            </a:r>
            <a:r>
              <a:rPr lang="en-GB" sz="2600" dirty="0" smtClean="0"/>
              <a:t>recognition?</a:t>
            </a:r>
            <a:endParaRPr lang="en-GB" sz="2600" dirty="0"/>
          </a:p>
          <a:p>
            <a:pPr>
              <a:lnSpc>
                <a:spcPct val="80000"/>
              </a:lnSpc>
            </a:pPr>
            <a:r>
              <a:rPr lang="en-GB" sz="2600" dirty="0"/>
              <a:t>Comparable academic </a:t>
            </a:r>
            <a:r>
              <a:rPr lang="en-GB" sz="2600" dirty="0" smtClean="0"/>
              <a:t>standards?</a:t>
            </a:r>
            <a:endParaRPr lang="en-GB" sz="2600" dirty="0"/>
          </a:p>
          <a:p>
            <a:pPr>
              <a:lnSpc>
                <a:spcPct val="80000"/>
              </a:lnSpc>
            </a:pPr>
            <a:r>
              <a:rPr lang="en-GB" sz="2600" dirty="0"/>
              <a:t>Useful information for </a:t>
            </a:r>
            <a:r>
              <a:rPr lang="en-GB" sz="2600" dirty="0" smtClean="0"/>
              <a:t>stakeholders?</a:t>
            </a:r>
            <a:endParaRPr lang="en-GB" sz="2600" dirty="0"/>
          </a:p>
          <a:p>
            <a:pPr>
              <a:lnSpc>
                <a:spcPct val="80000"/>
              </a:lnSpc>
            </a:pPr>
            <a:r>
              <a:rPr lang="en-GB" sz="2600" dirty="0"/>
              <a:t>Improved academic </a:t>
            </a:r>
            <a:r>
              <a:rPr lang="en-GB" sz="2600" dirty="0" smtClean="0"/>
              <a:t>professionalism?</a:t>
            </a:r>
            <a:endParaRPr lang="en-GB" sz="2600" dirty="0"/>
          </a:p>
          <a:p>
            <a:pPr>
              <a:lnSpc>
                <a:spcPct val="80000"/>
              </a:lnSpc>
            </a:pPr>
            <a:r>
              <a:rPr lang="en-GB" sz="2600" dirty="0"/>
              <a:t>Better higher </a:t>
            </a:r>
            <a:r>
              <a:rPr lang="en-GB" sz="2600" dirty="0" smtClean="0"/>
              <a:t>education??</a:t>
            </a:r>
            <a:endParaRPr lang="en-GB" sz="2600" dirty="0"/>
          </a:p>
          <a:p>
            <a:pPr>
              <a:lnSpc>
                <a:spcPct val="80000"/>
              </a:lnSpc>
            </a:pPr>
            <a:endParaRPr lang="en-GB" sz="2400"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2"/>
          <p:cNvSpPr>
            <a:spLocks noGrp="1" noChangeArrowheads="1"/>
          </p:cNvSpPr>
          <p:nvPr>
            <p:ph type="title"/>
          </p:nvPr>
        </p:nvSpPr>
        <p:spPr>
          <a:xfrm>
            <a:off x="755576" y="260648"/>
            <a:ext cx="7072313" cy="950912"/>
          </a:xfrm>
          <a:noFill/>
          <a:ln/>
        </p:spPr>
        <p:txBody>
          <a:bodyPr lIns="90488" tIns="44450" rIns="90488" bIns="44450" anchor="t">
            <a:normAutofit fontScale="90000"/>
          </a:bodyPr>
          <a:lstStyle/>
          <a:p>
            <a:r>
              <a:rPr lang="en-GB"/>
              <a:t>Why quality assurance?</a:t>
            </a:r>
            <a:r>
              <a:rPr lang="en-GB" i="1"/>
              <a:t/>
            </a:r>
            <a:br>
              <a:rPr lang="en-GB" i="1"/>
            </a:br>
            <a:endParaRPr lang="en-GB" i="1"/>
          </a:p>
        </p:txBody>
      </p:sp>
      <p:sp>
        <p:nvSpPr>
          <p:cNvPr id="302083" name="Rectangle 3"/>
          <p:cNvSpPr>
            <a:spLocks noGrp="1" noChangeArrowheads="1"/>
          </p:cNvSpPr>
          <p:nvPr>
            <p:ph type="body" idx="1"/>
          </p:nvPr>
        </p:nvSpPr>
        <p:spPr>
          <a:xfrm>
            <a:off x="251520" y="980728"/>
            <a:ext cx="8159750" cy="4581525"/>
          </a:xfrm>
          <a:noFill/>
          <a:ln/>
        </p:spPr>
        <p:txBody>
          <a:bodyPr lIns="90488" tIns="44450" rIns="90488" bIns="44450"/>
          <a:lstStyle/>
          <a:p>
            <a:r>
              <a:rPr lang="en-GB" sz="2800" dirty="0"/>
              <a:t>because higher education is a complex business</a:t>
            </a:r>
            <a:br>
              <a:rPr lang="en-GB" sz="2800" dirty="0"/>
            </a:br>
            <a:endParaRPr lang="en-GB" sz="1050" dirty="0"/>
          </a:p>
          <a:p>
            <a:r>
              <a:rPr lang="en-GB" sz="2800" dirty="0"/>
              <a:t>because universities and their staff need help to face an uncertain and ever-demanding working environment</a:t>
            </a:r>
            <a:br>
              <a:rPr lang="en-GB" sz="2800" dirty="0"/>
            </a:br>
            <a:endParaRPr lang="en-GB" sz="1050" dirty="0"/>
          </a:p>
          <a:p>
            <a:r>
              <a:rPr lang="en-GB" sz="2800" dirty="0"/>
              <a:t>because universities are not likely to survive much longer as ‘secret gardens’ or ‘seminaries’ to train novices for the academic ‘priesthood’</a:t>
            </a:r>
            <a:br>
              <a:rPr lang="en-GB" sz="2800" dirty="0"/>
            </a:br>
            <a:endParaRPr lang="en-GB" sz="1050" dirty="0"/>
          </a:p>
          <a:p>
            <a:r>
              <a:rPr lang="en-GB" sz="2800" dirty="0"/>
              <a:t>because universities are becoming large service organisations</a:t>
            </a:r>
          </a:p>
          <a:p>
            <a:endParaRPr lang="en-GB" sz="2400" dirty="0"/>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title"/>
          </p:nvPr>
        </p:nvSpPr>
        <p:spPr>
          <a:noFill/>
          <a:ln/>
        </p:spPr>
        <p:txBody>
          <a:bodyPr lIns="90488" tIns="44450" rIns="90488" bIns="44450" anchor="t"/>
          <a:lstStyle/>
          <a:p>
            <a:r>
              <a:rPr lang="en-GB" i="1"/>
              <a:t>     </a:t>
            </a:r>
          </a:p>
        </p:txBody>
      </p:sp>
      <p:sp>
        <p:nvSpPr>
          <p:cNvPr id="304131" name="Rectangle 3"/>
          <p:cNvSpPr>
            <a:spLocks noGrp="1" noChangeArrowheads="1"/>
          </p:cNvSpPr>
          <p:nvPr>
            <p:ph type="body" idx="1"/>
          </p:nvPr>
        </p:nvSpPr>
        <p:spPr>
          <a:xfrm>
            <a:off x="683568" y="476672"/>
            <a:ext cx="8088313" cy="4124325"/>
          </a:xfrm>
          <a:noFill/>
          <a:ln/>
        </p:spPr>
        <p:txBody>
          <a:bodyPr lIns="90488" tIns="44450" rIns="90488" bIns="44450"/>
          <a:lstStyle/>
          <a:p>
            <a:pPr>
              <a:buFont typeface="Arial" charset="0"/>
              <a:buNone/>
            </a:pPr>
            <a:endParaRPr lang="en-GB" sz="1000" dirty="0"/>
          </a:p>
          <a:p>
            <a:r>
              <a:rPr lang="en-GB" sz="2800" dirty="0"/>
              <a:t>because the ‘culture of deference’ is in decline</a:t>
            </a:r>
            <a:br>
              <a:rPr lang="en-GB" sz="2800" dirty="0"/>
            </a:br>
            <a:endParaRPr lang="en-GB" sz="1050" dirty="0"/>
          </a:p>
          <a:p>
            <a:r>
              <a:rPr lang="en-GB" sz="2800" dirty="0"/>
              <a:t>because demand for higher education is expanding world-wide</a:t>
            </a:r>
            <a:br>
              <a:rPr lang="en-GB" sz="2800" dirty="0"/>
            </a:br>
            <a:endParaRPr lang="en-GB" sz="1050" dirty="0"/>
          </a:p>
          <a:p>
            <a:r>
              <a:rPr lang="en-GB" sz="2800" dirty="0"/>
              <a:t>because higher education is becoming a competitive business</a:t>
            </a:r>
            <a:br>
              <a:rPr lang="en-GB" sz="2800" dirty="0"/>
            </a:br>
            <a:endParaRPr lang="en-GB" sz="1050" dirty="0"/>
          </a:p>
          <a:p>
            <a:r>
              <a:rPr lang="en-GB" sz="2800" dirty="0"/>
              <a:t>because higher education is an expensive claim on public and/or private purses</a:t>
            </a:r>
            <a:br>
              <a:rPr lang="en-GB" sz="2800" dirty="0"/>
            </a:br>
            <a:endParaRPr lang="en-GB" sz="1050" dirty="0"/>
          </a:p>
          <a:p>
            <a:r>
              <a:rPr lang="en-GB" sz="2800" dirty="0"/>
              <a:t>because professional and institutional reputations will depend upon it </a:t>
            </a: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a:xfrm>
            <a:off x="1187450" y="1916113"/>
            <a:ext cx="7499350" cy="4114800"/>
          </a:xfrm>
        </p:spPr>
        <p:txBody>
          <a:bodyPr/>
          <a:lstStyle/>
          <a:p>
            <a:r>
              <a:rPr lang="en-GB" sz="2800" dirty="0" smtClean="0"/>
              <a:t>what are you trying to do?</a:t>
            </a:r>
          </a:p>
          <a:p>
            <a:r>
              <a:rPr lang="en-GB" sz="2800" dirty="0" smtClean="0"/>
              <a:t>why are you doing it?</a:t>
            </a:r>
          </a:p>
          <a:p>
            <a:r>
              <a:rPr lang="en-GB" sz="2800" dirty="0" smtClean="0"/>
              <a:t>how are you going to do it?</a:t>
            </a:r>
          </a:p>
          <a:p>
            <a:r>
              <a:rPr lang="en-GB" sz="2800" dirty="0" smtClean="0"/>
              <a:t>why will that be the best way to do it?</a:t>
            </a:r>
          </a:p>
          <a:p>
            <a:r>
              <a:rPr lang="en-GB" sz="2800" dirty="0" smtClean="0"/>
              <a:t>how will you know it works?</a:t>
            </a:r>
          </a:p>
          <a:p>
            <a:r>
              <a:rPr lang="en-GB" sz="2800" dirty="0" smtClean="0"/>
              <a:t>how will you be able to improve it?</a:t>
            </a:r>
          </a:p>
          <a:p>
            <a:endParaRPr lang="en-GB" dirty="0" smtClean="0"/>
          </a:p>
        </p:txBody>
      </p:sp>
      <p:sp>
        <p:nvSpPr>
          <p:cNvPr id="48130" name="Rectangle 2"/>
          <p:cNvSpPr>
            <a:spLocks noGrp="1" noChangeArrowheads="1"/>
          </p:cNvSpPr>
          <p:nvPr>
            <p:ph type="title"/>
          </p:nvPr>
        </p:nvSpPr>
        <p:spPr/>
        <p:txBody>
          <a:bodyPr>
            <a:normAutofit fontScale="90000"/>
          </a:bodyPr>
          <a:lstStyle/>
          <a:p>
            <a:pPr fontAlgn="auto">
              <a:spcAft>
                <a:spcPts val="0"/>
              </a:spcAft>
              <a:defRPr/>
            </a:pPr>
            <a:r>
              <a:rPr lang="en-GB" sz="4000"/>
              <a:t>Before you start…</a:t>
            </a:r>
            <a:br>
              <a:rPr lang="en-GB" sz="4000"/>
            </a:br>
            <a:r>
              <a:rPr lang="en-GB" sz="4000"/>
              <a:t>six quality assurance questions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1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1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81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1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81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81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mountain 2"/>
          <p:cNvPicPr>
            <a:picLocks noChangeAspect="1" noChangeArrowheads="1"/>
          </p:cNvPicPr>
          <p:nvPr/>
        </p:nvPicPr>
        <p:blipFill>
          <a:blip r:embed="rId3" cstate="print">
            <a:lum bright="-6000"/>
          </a:blip>
          <a:srcRect/>
          <a:stretch>
            <a:fillRect/>
          </a:stretch>
        </p:blipFill>
        <p:spPr bwMode="auto">
          <a:xfrm>
            <a:off x="0" y="0"/>
            <a:ext cx="10439400" cy="6991350"/>
          </a:xfrm>
          <a:prstGeom prst="rect">
            <a:avLst/>
          </a:prstGeom>
          <a:solidFill>
            <a:schemeClr val="tx1"/>
          </a:solidFill>
        </p:spPr>
      </p:pic>
      <p:sp>
        <p:nvSpPr>
          <p:cNvPr id="32771" name="Line 3"/>
          <p:cNvSpPr>
            <a:spLocks noChangeShapeType="1"/>
          </p:cNvSpPr>
          <p:nvPr/>
        </p:nvSpPr>
        <p:spPr bwMode="auto">
          <a:xfrm>
            <a:off x="7884368" y="620688"/>
            <a:ext cx="0" cy="914400"/>
          </a:xfrm>
          <a:prstGeom prst="line">
            <a:avLst/>
          </a:prstGeom>
          <a:noFill/>
          <a:ln w="25400">
            <a:solidFill>
              <a:schemeClr val="tx1"/>
            </a:solidFill>
            <a:round/>
            <a:headEnd/>
            <a:tailEnd/>
          </a:ln>
          <a:effectLst/>
        </p:spPr>
        <p:txBody>
          <a:bodyPr/>
          <a:lstStyle/>
          <a:p>
            <a:endParaRPr lang="en-GB"/>
          </a:p>
        </p:txBody>
      </p:sp>
      <p:sp>
        <p:nvSpPr>
          <p:cNvPr id="32772" name="Rectangle 4"/>
          <p:cNvSpPr>
            <a:spLocks noChangeArrowheads="1"/>
          </p:cNvSpPr>
          <p:nvPr/>
        </p:nvSpPr>
        <p:spPr bwMode="auto">
          <a:xfrm>
            <a:off x="457200" y="2743200"/>
            <a:ext cx="152400" cy="3505200"/>
          </a:xfrm>
          <a:prstGeom prst="rect">
            <a:avLst/>
          </a:prstGeom>
          <a:noFill/>
          <a:ln w="9525">
            <a:noFill/>
            <a:miter lim="800000"/>
            <a:headEnd/>
            <a:tailEnd/>
          </a:ln>
          <a:effectLst/>
        </p:spPr>
        <p:txBody>
          <a:bodyPr wrap="none" anchor="ctr"/>
          <a:lstStyle/>
          <a:p>
            <a:endParaRPr lang="en-GB"/>
          </a:p>
        </p:txBody>
      </p:sp>
      <p:sp>
        <p:nvSpPr>
          <p:cNvPr id="32773" name="Rectangle 5"/>
          <p:cNvSpPr>
            <a:spLocks noChangeArrowheads="1"/>
          </p:cNvSpPr>
          <p:nvPr/>
        </p:nvSpPr>
        <p:spPr bwMode="auto">
          <a:xfrm>
            <a:off x="457200" y="2971800"/>
            <a:ext cx="152400" cy="3276600"/>
          </a:xfrm>
          <a:prstGeom prst="rect">
            <a:avLst/>
          </a:prstGeom>
          <a:noFill/>
          <a:ln w="9525">
            <a:noFill/>
            <a:miter lim="800000"/>
            <a:headEnd/>
            <a:tailEnd/>
          </a:ln>
          <a:effectLst/>
        </p:spPr>
        <p:txBody>
          <a:bodyPr wrap="none" anchor="ctr"/>
          <a:lstStyle/>
          <a:p>
            <a:endParaRPr lang="en-GB"/>
          </a:p>
        </p:txBody>
      </p:sp>
      <p:sp>
        <p:nvSpPr>
          <p:cNvPr id="32774" name="Rectangle 6"/>
          <p:cNvSpPr>
            <a:spLocks noChangeArrowheads="1"/>
          </p:cNvSpPr>
          <p:nvPr/>
        </p:nvSpPr>
        <p:spPr bwMode="auto">
          <a:xfrm>
            <a:off x="7162800" y="3657600"/>
            <a:ext cx="228600" cy="2743200"/>
          </a:xfrm>
          <a:prstGeom prst="rect">
            <a:avLst/>
          </a:prstGeom>
          <a:noFill/>
          <a:ln w="9525">
            <a:noFill/>
            <a:miter lim="800000"/>
            <a:headEnd/>
            <a:tailEnd/>
          </a:ln>
          <a:effectLst/>
        </p:spPr>
        <p:txBody>
          <a:bodyPr wrap="none" anchor="ctr"/>
          <a:lstStyle/>
          <a:p>
            <a:endParaRPr lang="en-GB"/>
          </a:p>
        </p:txBody>
      </p:sp>
      <p:sp>
        <p:nvSpPr>
          <p:cNvPr id="32775" name="AutoShape 7"/>
          <p:cNvSpPr>
            <a:spLocks noChangeArrowheads="1"/>
          </p:cNvSpPr>
          <p:nvPr/>
        </p:nvSpPr>
        <p:spPr bwMode="auto">
          <a:xfrm>
            <a:off x="7092280" y="476672"/>
            <a:ext cx="838200" cy="381000"/>
          </a:xfrm>
          <a:prstGeom prst="flowChartPunchedTape">
            <a:avLst/>
          </a:prstGeom>
          <a:gradFill rotWithShape="0">
            <a:gsLst>
              <a:gs pos="0">
                <a:srgbClr val="FF0000">
                  <a:gamma/>
                  <a:shade val="46275"/>
                  <a:invGamma/>
                </a:srgbClr>
              </a:gs>
              <a:gs pos="50000">
                <a:srgbClr val="FF0000"/>
              </a:gs>
              <a:gs pos="100000">
                <a:srgbClr val="FF0000">
                  <a:gamma/>
                  <a:shade val="46275"/>
                  <a:invGamma/>
                </a:srgbClr>
              </a:gs>
            </a:gsLst>
            <a:lin ang="2700000" scaled="1"/>
          </a:gradFill>
          <a:ln w="9525">
            <a:noFill/>
            <a:miter lim="800000"/>
            <a:headEnd/>
            <a:tailEnd/>
          </a:ln>
          <a:effectLst/>
        </p:spPr>
        <p:txBody>
          <a:bodyPr wrap="none" anchor="ctr"/>
          <a:lstStyle/>
          <a:p>
            <a:pPr algn="ctr">
              <a:buFontTx/>
              <a:buNone/>
            </a:pPr>
            <a:endParaRPr lang="en-US" sz="1600" b="1">
              <a:latin typeface="PMingLiU" pitchFamily="18" charset="-120"/>
            </a:endParaRPr>
          </a:p>
        </p:txBody>
      </p:sp>
      <p:sp>
        <p:nvSpPr>
          <p:cNvPr id="32776" name="WordArt 8"/>
          <p:cNvSpPr>
            <a:spLocks noChangeArrowheads="1" noChangeShapeType="1" noTextEdit="1"/>
          </p:cNvSpPr>
          <p:nvPr/>
        </p:nvSpPr>
        <p:spPr bwMode="auto">
          <a:xfrm rot="-309164">
            <a:off x="7246441" y="502610"/>
            <a:ext cx="588963" cy="252413"/>
          </a:xfrm>
          <a:prstGeom prst="rect">
            <a:avLst/>
          </a:prstGeom>
        </p:spPr>
        <p:txBody>
          <a:bodyPr wrap="none" fromWordArt="1">
            <a:prstTxWarp prst="textWave2">
              <a:avLst>
                <a:gd name="adj1" fmla="val 13005"/>
                <a:gd name="adj2" fmla="val 3259"/>
              </a:avLst>
            </a:prstTxWarp>
          </a:bodyPr>
          <a:lstStyle/>
          <a:p>
            <a:pPr algn="ctr"/>
            <a:r>
              <a:rPr lang="en-GB" sz="3600" kern="10" dirty="0">
                <a:ln w="9525">
                  <a:noFill/>
                  <a:round/>
                  <a:headEnd/>
                  <a:tailEnd/>
                </a:ln>
                <a:solidFill>
                  <a:srgbClr val="FFFF00"/>
                </a:solidFill>
                <a:effectLst>
                  <a:outerShdw dist="53882" dir="2700000" algn="ctr" rotWithShape="0">
                    <a:srgbClr val="C0C0C0">
                      <a:alpha val="80000"/>
                    </a:srgbClr>
                  </a:outerShdw>
                </a:effectLst>
                <a:latin typeface="Tahoma"/>
                <a:ea typeface="Tahoma"/>
                <a:cs typeface="Tahoma"/>
              </a:rPr>
              <a:t>Quality</a:t>
            </a:r>
          </a:p>
        </p:txBody>
      </p:sp>
      <p:sp>
        <p:nvSpPr>
          <p:cNvPr id="9" name="TextBox 8"/>
          <p:cNvSpPr txBox="1"/>
          <p:nvPr/>
        </p:nvSpPr>
        <p:spPr>
          <a:xfrm rot="20496384">
            <a:off x="304975" y="1265101"/>
            <a:ext cx="6840760" cy="584775"/>
          </a:xfrm>
          <a:prstGeom prst="rect">
            <a:avLst/>
          </a:prstGeom>
          <a:noFill/>
        </p:spPr>
        <p:txBody>
          <a:bodyPr wrap="square" rtlCol="0">
            <a:spAutoFit/>
          </a:bodyPr>
          <a:lstStyle/>
          <a:p>
            <a:r>
              <a:rPr lang="en-GB" sz="3200" dirty="0" smtClean="0">
                <a:solidFill>
                  <a:schemeClr val="bg1"/>
                </a:solidFill>
                <a:latin typeface="Comic Sans MS" pitchFamily="66" charset="0"/>
              </a:rPr>
              <a:t>Quality... It’s a long, hard climb...</a:t>
            </a:r>
            <a:endParaRPr lang="en-GB" sz="3200" dirty="0">
              <a:solidFill>
                <a:schemeClr val="bg1"/>
              </a:solidFill>
              <a:latin typeface="Comic Sans MS" pitchFamily="66" charset="0"/>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pic>
        <p:nvPicPr>
          <p:cNvPr id="3" name="Picture 2" descr="man-on-top-of-mountain-slab-arms.jpg"/>
          <p:cNvPicPr>
            <a:picLocks noChangeAspect="1"/>
          </p:cNvPicPr>
          <p:nvPr/>
        </p:nvPicPr>
        <p:blipFill>
          <a:blip r:embed="rId3" cstate="print"/>
          <a:stretch>
            <a:fillRect/>
          </a:stretch>
        </p:blipFill>
        <p:spPr>
          <a:xfrm>
            <a:off x="1979712" y="404664"/>
            <a:ext cx="5479034" cy="5760000"/>
          </a:xfrm>
          <a:prstGeom prst="rect">
            <a:avLst/>
          </a:prstGeom>
        </p:spPr>
      </p:pic>
      <p:sp>
        <p:nvSpPr>
          <p:cNvPr id="4" name="TextBox 3"/>
          <p:cNvSpPr txBox="1"/>
          <p:nvPr/>
        </p:nvSpPr>
        <p:spPr>
          <a:xfrm>
            <a:off x="395536" y="5517232"/>
            <a:ext cx="9217024" cy="646331"/>
          </a:xfrm>
          <a:prstGeom prst="rect">
            <a:avLst/>
          </a:prstGeom>
          <a:noFill/>
        </p:spPr>
        <p:txBody>
          <a:bodyPr wrap="square" rtlCol="0">
            <a:spAutoFit/>
          </a:bodyPr>
          <a:lstStyle/>
          <a:p>
            <a:r>
              <a:rPr lang="en-GB" sz="3600" dirty="0" smtClean="0">
                <a:solidFill>
                  <a:schemeClr val="bg1"/>
                </a:solidFill>
                <a:latin typeface="Comic Sans MS" pitchFamily="66" charset="0"/>
              </a:rPr>
              <a:t>...but the view from the top is fantastic!</a:t>
            </a:r>
            <a:endParaRPr lang="en-GB" sz="3600" dirty="0">
              <a:solidFill>
                <a:schemeClr val="bg1"/>
              </a:solidFill>
              <a:latin typeface="Comic Sans MS"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smtClean="0"/>
              <a:t>Why?</a:t>
            </a:r>
            <a:endParaRPr lang="en-GB" dirty="0"/>
          </a:p>
        </p:txBody>
      </p:sp>
      <p:sp>
        <p:nvSpPr>
          <p:cNvPr id="3" name="Subtitle 2"/>
          <p:cNvSpPr>
            <a:spLocks noGrp="1"/>
          </p:cNvSpPr>
          <p:nvPr>
            <p:ph type="subTitle" idx="1"/>
          </p:nvPr>
        </p:nvSpPr>
        <p:spPr/>
        <p:txBody>
          <a:bodyPr/>
          <a:lstStyle/>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611560" y="1340768"/>
            <a:ext cx="8352928" cy="4924425"/>
          </a:xfrm>
        </p:spPr>
        <p:txBody>
          <a:bodyPr/>
          <a:lstStyle/>
          <a:p>
            <a:r>
              <a:rPr lang="en-GB" dirty="0" smtClean="0"/>
              <a:t>Commissioned at the Berlin ministerial meeting September 2003</a:t>
            </a:r>
          </a:p>
          <a:p>
            <a:endParaRPr lang="en-GB" sz="300" dirty="0" smtClean="0"/>
          </a:p>
          <a:p>
            <a:r>
              <a:rPr lang="en-GB" dirty="0" smtClean="0"/>
              <a:t>From the Berlin communiqué:</a:t>
            </a:r>
          </a:p>
          <a:p>
            <a:pPr lvl="1"/>
            <a:r>
              <a:rPr lang="en-GB" sz="2000" dirty="0" smtClean="0"/>
              <a:t>Ministers call upon ENQA through its members, in co-operation with the EUA, EURASHE and ESIB, to develop an agreed set of standards, procedures and guidelines on quality assurance, to explore ways of ensuring an adequate peer review system for quality assurance and/or accreditation agencies or bodies, and to report back through the Follow-up Group to Ministers in 2005.</a:t>
            </a:r>
          </a:p>
          <a:p>
            <a:pPr lvl="1"/>
            <a:endParaRPr lang="en-GB" sz="300" dirty="0" smtClean="0"/>
          </a:p>
          <a:p>
            <a:r>
              <a:rPr lang="en-GB" dirty="0" smtClean="0"/>
              <a:t>16 month development process</a:t>
            </a:r>
          </a:p>
          <a:p>
            <a:endParaRPr lang="en-GB" sz="300" dirty="0" smtClean="0"/>
          </a:p>
          <a:p>
            <a:r>
              <a:rPr lang="en-GB" dirty="0" smtClean="0"/>
              <a:t>Accepted and adopted at the Bergen meeting May 2005</a:t>
            </a:r>
          </a:p>
          <a:p>
            <a:pPr>
              <a:lnSpc>
                <a:spcPct val="80000"/>
              </a:lnSpc>
            </a:pPr>
            <a:endParaRPr lang="en-GB" sz="2800" dirty="0" smtClean="0"/>
          </a:p>
          <a:p>
            <a:pPr>
              <a:lnSpc>
                <a:spcPct val="80000"/>
              </a:lnSpc>
            </a:pPr>
            <a:endParaRPr lang="en-GB" sz="1800" dirty="0" smtClean="0"/>
          </a:p>
          <a:p>
            <a:pPr>
              <a:lnSpc>
                <a:spcPct val="80000"/>
              </a:lnSpc>
            </a:pPr>
            <a:endParaRPr lang="en-GB" sz="1800" dirty="0" smtClean="0"/>
          </a:p>
        </p:txBody>
      </p:sp>
      <p:sp>
        <p:nvSpPr>
          <p:cNvPr id="7170" name="Rectangle 2"/>
          <p:cNvSpPr>
            <a:spLocks noGrp="1" noChangeArrowheads="1"/>
          </p:cNvSpPr>
          <p:nvPr>
            <p:ph type="title"/>
          </p:nvPr>
        </p:nvSpPr>
        <p:spPr>
          <a:xfrm>
            <a:off x="467544" y="188640"/>
            <a:ext cx="8229600" cy="1143000"/>
          </a:xfrm>
        </p:spPr>
        <p:txBody>
          <a:bodyPr>
            <a:normAutofit fontScale="90000"/>
          </a:bodyPr>
          <a:lstStyle/>
          <a:p>
            <a:pPr fontAlgn="auto">
              <a:spcAft>
                <a:spcPts val="0"/>
              </a:spcAft>
              <a:defRPr/>
            </a:pPr>
            <a:r>
              <a:rPr lang="en-GB" sz="4000" dirty="0"/>
              <a:t>The origin of the European Standards and Guidelines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idx="1"/>
          </p:nvPr>
        </p:nvSpPr>
        <p:spPr>
          <a:xfrm>
            <a:off x="285750" y="1857375"/>
            <a:ext cx="8543925" cy="4525963"/>
          </a:xfrm>
        </p:spPr>
        <p:txBody>
          <a:bodyPr/>
          <a:lstStyle/>
          <a:p>
            <a:r>
              <a:rPr lang="en-GB" sz="2200" smtClean="0"/>
              <a:t>ENQA				  		     )</a:t>
            </a:r>
          </a:p>
          <a:p>
            <a:pPr algn="just"/>
            <a:r>
              <a:rPr lang="en-GB" sz="2200" smtClean="0"/>
              <a:t>EUA (European Universities Association)	     ) The ‘E4’ </a:t>
            </a:r>
          </a:p>
          <a:p>
            <a:r>
              <a:rPr lang="en-GB" sz="2200" smtClean="0"/>
              <a:t>EURASHE (Association of non-university HEIs)    ) Group</a:t>
            </a:r>
          </a:p>
          <a:p>
            <a:r>
              <a:rPr lang="en-GB" sz="2200" smtClean="0"/>
              <a:t>ESIB (now ESU) The European Students’ Union    )</a:t>
            </a:r>
          </a:p>
          <a:p>
            <a:r>
              <a:rPr lang="en-GB" sz="2200" smtClean="0"/>
              <a:t>European Commission</a:t>
            </a:r>
          </a:p>
        </p:txBody>
      </p:sp>
      <p:sp>
        <p:nvSpPr>
          <p:cNvPr id="9218" name="Rectangle 2"/>
          <p:cNvSpPr>
            <a:spLocks noGrp="1" noChangeArrowheads="1"/>
          </p:cNvSpPr>
          <p:nvPr>
            <p:ph type="title"/>
          </p:nvPr>
        </p:nvSpPr>
        <p:spPr/>
        <p:txBody>
          <a:bodyPr/>
          <a:lstStyle/>
          <a:p>
            <a:pPr fontAlgn="auto">
              <a:spcAft>
                <a:spcPts val="0"/>
              </a:spcAft>
              <a:defRPr/>
            </a:pPr>
            <a:r>
              <a:rPr lang="en-GB" dirty="0"/>
              <a:t>The actors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idx="1"/>
          </p:nvPr>
        </p:nvSpPr>
        <p:spPr/>
        <p:txBody>
          <a:bodyPr/>
          <a:lstStyle/>
          <a:p>
            <a:r>
              <a:rPr lang="en-GB" dirty="0" smtClean="0"/>
              <a:t>Two parts</a:t>
            </a:r>
          </a:p>
          <a:p>
            <a:endParaRPr lang="en-GB" sz="600" dirty="0" smtClean="0"/>
          </a:p>
          <a:p>
            <a:pPr lvl="1">
              <a:buFont typeface="Wingdings" pitchFamily="2" charset="2"/>
              <a:buChar char="v"/>
            </a:pPr>
            <a:r>
              <a:rPr lang="en-GB" sz="2000" dirty="0" smtClean="0"/>
              <a:t>set of </a:t>
            </a:r>
            <a:r>
              <a:rPr lang="en-GB" sz="2000" b="1" dirty="0" smtClean="0"/>
              <a:t>standards, procedures and guidelines (SPG) </a:t>
            </a:r>
            <a:r>
              <a:rPr lang="en-GB" sz="2000" dirty="0" smtClean="0"/>
              <a:t>on quality assurance</a:t>
            </a:r>
          </a:p>
          <a:p>
            <a:pPr lvl="1">
              <a:buFont typeface="Wingdings" pitchFamily="2" charset="2"/>
              <a:buChar char="v"/>
            </a:pPr>
            <a:endParaRPr lang="en-GB" sz="500" dirty="0" smtClean="0"/>
          </a:p>
          <a:p>
            <a:pPr lvl="1">
              <a:buFont typeface="Wingdings" pitchFamily="2" charset="2"/>
              <a:buChar char="v"/>
            </a:pPr>
            <a:r>
              <a:rPr lang="en-GB" sz="2000" dirty="0" smtClean="0"/>
              <a:t>peer </a:t>
            </a:r>
            <a:r>
              <a:rPr lang="en-GB" sz="2000" b="1" dirty="0" smtClean="0"/>
              <a:t>review system for quality assurance and/or accreditation agencies </a:t>
            </a:r>
          </a:p>
          <a:p>
            <a:pPr lvl="1">
              <a:buFont typeface="Wingdings" pitchFamily="2" charset="2"/>
              <a:buChar char="v"/>
            </a:pPr>
            <a:endParaRPr lang="en-GB" dirty="0" smtClean="0"/>
          </a:p>
          <a:p>
            <a:r>
              <a:rPr lang="en-GB" dirty="0" smtClean="0"/>
              <a:t>Two working groups</a:t>
            </a:r>
          </a:p>
          <a:p>
            <a:endParaRPr lang="en-GB" sz="600" dirty="0" smtClean="0"/>
          </a:p>
          <a:p>
            <a:pPr lvl="1">
              <a:buFont typeface="Wingdings" pitchFamily="2" charset="2"/>
              <a:buChar char="v"/>
            </a:pPr>
            <a:r>
              <a:rPr lang="en-GB" sz="2000" dirty="0" smtClean="0"/>
              <a:t>SPG working group</a:t>
            </a:r>
          </a:p>
          <a:p>
            <a:pPr lvl="1">
              <a:buFont typeface="Wingdings" pitchFamily="2" charset="2"/>
              <a:buChar char="v"/>
            </a:pPr>
            <a:endParaRPr lang="en-GB" sz="500" dirty="0" smtClean="0"/>
          </a:p>
          <a:p>
            <a:pPr lvl="1">
              <a:buFont typeface="Wingdings" pitchFamily="2" charset="2"/>
              <a:buChar char="v"/>
            </a:pPr>
            <a:r>
              <a:rPr lang="en-GB" sz="2000" dirty="0" smtClean="0"/>
              <a:t>Agency review working group</a:t>
            </a:r>
          </a:p>
          <a:p>
            <a:pPr>
              <a:buFontTx/>
              <a:buNone/>
            </a:pPr>
            <a:endParaRPr lang="en-GB" dirty="0" smtClean="0"/>
          </a:p>
          <a:p>
            <a:pPr lvl="1"/>
            <a:endParaRPr lang="en-GB" dirty="0" smtClean="0"/>
          </a:p>
        </p:txBody>
      </p:sp>
      <p:sp>
        <p:nvSpPr>
          <p:cNvPr id="15362" name="Rectangle 2"/>
          <p:cNvSpPr>
            <a:spLocks noGrp="1" noChangeArrowheads="1"/>
          </p:cNvSpPr>
          <p:nvPr>
            <p:ph type="title"/>
          </p:nvPr>
        </p:nvSpPr>
        <p:spPr/>
        <p:txBody>
          <a:bodyPr/>
          <a:lstStyle/>
          <a:p>
            <a:pPr fontAlgn="auto">
              <a:spcAft>
                <a:spcPts val="0"/>
              </a:spcAft>
              <a:defRPr/>
            </a:pPr>
            <a:r>
              <a:rPr lang="en-GB" dirty="0"/>
              <a:t>Original </a:t>
            </a:r>
            <a:r>
              <a:rPr lang="en-GB" dirty="0" smtClean="0"/>
              <a:t>plan for </a:t>
            </a:r>
            <a:r>
              <a:rPr lang="en-GB" dirty="0"/>
              <a:t>ESG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a:xfrm>
            <a:off x="500063" y="2143125"/>
            <a:ext cx="8229600" cy="4525963"/>
          </a:xfrm>
        </p:spPr>
        <p:txBody>
          <a:bodyPr/>
          <a:lstStyle/>
          <a:p>
            <a:r>
              <a:rPr lang="en-GB" smtClean="0"/>
              <a:t>Six members from QA agencies in</a:t>
            </a:r>
          </a:p>
          <a:p>
            <a:pPr lvl="1"/>
            <a:r>
              <a:rPr lang="en-GB" smtClean="0"/>
              <a:t>Bulgaria</a:t>
            </a:r>
          </a:p>
          <a:p>
            <a:pPr lvl="1"/>
            <a:r>
              <a:rPr lang="en-GB" smtClean="0"/>
              <a:t>Denmark</a:t>
            </a:r>
          </a:p>
          <a:p>
            <a:pPr lvl="1"/>
            <a:r>
              <a:rPr lang="en-GB" smtClean="0"/>
              <a:t>France</a:t>
            </a:r>
          </a:p>
          <a:p>
            <a:pPr lvl="1"/>
            <a:r>
              <a:rPr lang="en-GB" smtClean="0"/>
              <a:t>Germany</a:t>
            </a:r>
          </a:p>
          <a:p>
            <a:pPr lvl="1"/>
            <a:r>
              <a:rPr lang="en-GB" smtClean="0"/>
              <a:t>Ireland</a:t>
            </a:r>
          </a:p>
          <a:p>
            <a:pPr lvl="1"/>
            <a:r>
              <a:rPr lang="en-GB" smtClean="0"/>
              <a:t>Sweden</a:t>
            </a:r>
          </a:p>
          <a:p>
            <a:pPr lvl="1"/>
            <a:r>
              <a:rPr lang="en-GB" smtClean="0"/>
              <a:t>UK (chair)</a:t>
            </a:r>
          </a:p>
          <a:p>
            <a:endParaRPr lang="en-GB" smtClean="0"/>
          </a:p>
        </p:txBody>
      </p:sp>
      <p:sp>
        <p:nvSpPr>
          <p:cNvPr id="21506" name="Rectangle 2"/>
          <p:cNvSpPr>
            <a:spLocks noGrp="1" noChangeArrowheads="1"/>
          </p:cNvSpPr>
          <p:nvPr>
            <p:ph type="title"/>
          </p:nvPr>
        </p:nvSpPr>
        <p:spPr>
          <a:xfrm>
            <a:off x="500034" y="714356"/>
            <a:ext cx="8229600" cy="1143000"/>
          </a:xfrm>
        </p:spPr>
        <p:txBody>
          <a:bodyPr>
            <a:normAutofit fontScale="90000"/>
          </a:bodyPr>
          <a:lstStyle/>
          <a:p>
            <a:pPr fontAlgn="auto">
              <a:spcAft>
                <a:spcPts val="0"/>
              </a:spcAft>
              <a:defRPr/>
            </a:pPr>
            <a:r>
              <a:rPr lang="en-GB" sz="4000" dirty="0"/>
              <a:t>The quality and standards working </a:t>
            </a:r>
            <a:r>
              <a:rPr lang="en-GB" sz="4000" dirty="0" smtClean="0"/>
              <a:t>group </a:t>
            </a:r>
            <a:r>
              <a:rPr lang="en-GB" dirty="0" smtClean="0"/>
              <a:t>membership</a:t>
            </a:r>
            <a:br>
              <a:rPr lang="en-GB" dirty="0" smtClean="0"/>
            </a:br>
            <a:endParaRPr lang="en-GB" sz="4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idx="1"/>
          </p:nvPr>
        </p:nvSpPr>
        <p:spPr/>
        <p:txBody>
          <a:bodyPr/>
          <a:lstStyle/>
          <a:p>
            <a:pPr>
              <a:lnSpc>
                <a:spcPct val="90000"/>
              </a:lnSpc>
            </a:pPr>
            <a:r>
              <a:rPr lang="en-GB" sz="2600" dirty="0" smtClean="0"/>
              <a:t>Consultant appointed Spring 2004</a:t>
            </a:r>
          </a:p>
          <a:p>
            <a:pPr>
              <a:lnSpc>
                <a:spcPct val="90000"/>
              </a:lnSpc>
            </a:pPr>
            <a:endParaRPr lang="en-GB" sz="1000" dirty="0" smtClean="0"/>
          </a:p>
          <a:p>
            <a:pPr>
              <a:lnSpc>
                <a:spcPct val="90000"/>
              </a:lnSpc>
            </a:pPr>
            <a:r>
              <a:rPr lang="en-GB" sz="2600" dirty="0" smtClean="0"/>
              <a:t>Brief to identify common features of quality assurance in Europe</a:t>
            </a:r>
          </a:p>
          <a:p>
            <a:pPr>
              <a:lnSpc>
                <a:spcPct val="90000"/>
              </a:lnSpc>
            </a:pPr>
            <a:endParaRPr lang="en-GB" sz="1000" dirty="0" smtClean="0"/>
          </a:p>
          <a:p>
            <a:pPr>
              <a:lnSpc>
                <a:spcPct val="90000"/>
              </a:lnSpc>
            </a:pPr>
            <a:r>
              <a:rPr lang="en-GB" sz="2600" dirty="0" smtClean="0"/>
              <a:t>Principles-based: not to be prescriptive or operational</a:t>
            </a:r>
          </a:p>
          <a:p>
            <a:pPr>
              <a:lnSpc>
                <a:spcPct val="90000"/>
              </a:lnSpc>
            </a:pPr>
            <a:endParaRPr lang="en-GB" sz="1000" dirty="0" smtClean="0"/>
          </a:p>
          <a:p>
            <a:pPr>
              <a:lnSpc>
                <a:spcPct val="90000"/>
              </a:lnSpc>
            </a:pPr>
            <a:r>
              <a:rPr lang="en-GB" sz="2600" dirty="0" smtClean="0"/>
              <a:t>Lukewarm response: more rules requested: ‘tell us what we should be doing!’</a:t>
            </a:r>
          </a:p>
          <a:p>
            <a:pPr>
              <a:lnSpc>
                <a:spcPct val="90000"/>
              </a:lnSpc>
            </a:pPr>
            <a:endParaRPr lang="en-GB" sz="1000" dirty="0" smtClean="0"/>
          </a:p>
          <a:p>
            <a:pPr>
              <a:lnSpc>
                <a:spcPct val="90000"/>
              </a:lnSpc>
            </a:pPr>
            <a:r>
              <a:rPr lang="en-GB" sz="2600" dirty="0" smtClean="0"/>
              <a:t>Back to the drawing board (Autumn 2004)</a:t>
            </a:r>
          </a:p>
        </p:txBody>
      </p:sp>
      <p:sp>
        <p:nvSpPr>
          <p:cNvPr id="17410" name="Rectangle 2"/>
          <p:cNvSpPr>
            <a:spLocks noGrp="1" noChangeArrowheads="1"/>
          </p:cNvSpPr>
          <p:nvPr>
            <p:ph type="title"/>
          </p:nvPr>
        </p:nvSpPr>
        <p:spPr/>
        <p:txBody>
          <a:bodyPr/>
          <a:lstStyle/>
          <a:p>
            <a:pPr fontAlgn="auto">
              <a:spcAft>
                <a:spcPts val="0"/>
              </a:spcAft>
              <a:defRPr/>
            </a:pPr>
            <a:r>
              <a:rPr lang="en-GB" dirty="0"/>
              <a:t>First draft and its response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p:txBody>
          <a:bodyPr>
            <a:normAutofit lnSpcReduction="10000"/>
          </a:bodyPr>
          <a:lstStyle/>
          <a:p>
            <a:pPr marL="365760" indent="-256032" fontAlgn="auto">
              <a:spcAft>
                <a:spcPts val="0"/>
              </a:spcAft>
              <a:buFont typeface="Wingdings 3"/>
              <a:buChar char=""/>
              <a:defRPr/>
            </a:pPr>
            <a:r>
              <a:rPr lang="en-GB" sz="2800" dirty="0"/>
              <a:t>Deadline for finished ESG – end January </a:t>
            </a:r>
            <a:r>
              <a:rPr lang="en-GB" sz="2800" dirty="0" smtClean="0"/>
              <a:t>2005</a:t>
            </a:r>
          </a:p>
          <a:p>
            <a:pPr marL="365760" indent="-256032" fontAlgn="auto">
              <a:spcAft>
                <a:spcPts val="0"/>
              </a:spcAft>
              <a:buFont typeface="Wingdings 3"/>
              <a:buChar char=""/>
              <a:defRPr/>
            </a:pPr>
            <a:endParaRPr lang="en-GB" sz="600" dirty="0"/>
          </a:p>
          <a:p>
            <a:pPr marL="365760" indent="-256032" fontAlgn="auto">
              <a:spcAft>
                <a:spcPts val="0"/>
              </a:spcAft>
              <a:buFont typeface="Wingdings 3"/>
              <a:buChar char=""/>
              <a:defRPr/>
            </a:pPr>
            <a:r>
              <a:rPr lang="en-GB" sz="2800" dirty="0" smtClean="0"/>
              <a:t>Revised </a:t>
            </a:r>
            <a:r>
              <a:rPr lang="en-GB" sz="2800" dirty="0"/>
              <a:t>ESG </a:t>
            </a:r>
            <a:r>
              <a:rPr lang="en-GB" sz="2800" dirty="0" smtClean="0"/>
              <a:t>redrafted over Christmas</a:t>
            </a:r>
          </a:p>
          <a:p>
            <a:pPr marL="365760" indent="-256032" fontAlgn="auto">
              <a:spcAft>
                <a:spcPts val="0"/>
              </a:spcAft>
              <a:buFont typeface="Wingdings 3"/>
              <a:buChar char=""/>
              <a:defRPr/>
            </a:pPr>
            <a:endParaRPr lang="en-GB" sz="600" dirty="0"/>
          </a:p>
          <a:p>
            <a:pPr marL="365760" indent="-256032" fontAlgn="auto">
              <a:spcAft>
                <a:spcPts val="0"/>
              </a:spcAft>
              <a:buFont typeface="Wingdings 3"/>
              <a:buChar char=""/>
              <a:defRPr/>
            </a:pPr>
            <a:r>
              <a:rPr lang="en-GB" sz="2800" dirty="0" smtClean="0"/>
              <a:t>Redraft </a:t>
            </a:r>
            <a:r>
              <a:rPr lang="en-GB" sz="2800" dirty="0"/>
              <a:t>discussed and approved by Working </a:t>
            </a:r>
            <a:r>
              <a:rPr lang="en-GB" sz="2800" dirty="0" smtClean="0"/>
              <a:t>Group</a:t>
            </a:r>
          </a:p>
          <a:p>
            <a:pPr marL="365760" indent="-256032" fontAlgn="auto">
              <a:spcAft>
                <a:spcPts val="0"/>
              </a:spcAft>
              <a:buFont typeface="Wingdings 3"/>
              <a:buChar char=""/>
              <a:defRPr/>
            </a:pPr>
            <a:endParaRPr lang="en-GB" sz="600" dirty="0"/>
          </a:p>
          <a:p>
            <a:pPr marL="365760" indent="-256032" fontAlgn="auto">
              <a:spcAft>
                <a:spcPts val="0"/>
              </a:spcAft>
              <a:buFont typeface="Wingdings 3"/>
              <a:buChar char=""/>
              <a:defRPr/>
            </a:pPr>
            <a:r>
              <a:rPr lang="en-GB" sz="2800" dirty="0" smtClean="0"/>
              <a:t>Redraft </a:t>
            </a:r>
            <a:r>
              <a:rPr lang="en-GB" sz="2800" dirty="0"/>
              <a:t>shown to </a:t>
            </a:r>
            <a:r>
              <a:rPr lang="en-GB" sz="2800" dirty="0" smtClean="0"/>
              <a:t>E4</a:t>
            </a:r>
          </a:p>
          <a:p>
            <a:pPr marL="365760" indent="-256032" fontAlgn="auto">
              <a:spcAft>
                <a:spcPts val="0"/>
              </a:spcAft>
              <a:buFont typeface="Wingdings 3"/>
              <a:buChar char=""/>
              <a:defRPr/>
            </a:pPr>
            <a:endParaRPr lang="en-GB" sz="500" dirty="0"/>
          </a:p>
          <a:p>
            <a:pPr marL="365760" indent="-256032" fontAlgn="auto">
              <a:spcAft>
                <a:spcPts val="0"/>
              </a:spcAft>
              <a:buFont typeface="Wingdings 3"/>
              <a:buChar char=""/>
              <a:defRPr/>
            </a:pPr>
            <a:r>
              <a:rPr lang="en-GB" sz="2800" dirty="0"/>
              <a:t>E4 (with some new members) discusses and accepts </a:t>
            </a:r>
            <a:r>
              <a:rPr lang="en-GB" sz="2800" dirty="0" smtClean="0"/>
              <a:t>redraft</a:t>
            </a:r>
            <a:r>
              <a:rPr lang="en-GB" sz="2800" dirty="0"/>
              <a:t>, January </a:t>
            </a:r>
            <a:r>
              <a:rPr lang="en-GB" sz="2800" dirty="0" smtClean="0"/>
              <a:t>2005</a:t>
            </a:r>
          </a:p>
          <a:p>
            <a:pPr marL="365760" indent="-256032" fontAlgn="auto">
              <a:spcAft>
                <a:spcPts val="0"/>
              </a:spcAft>
              <a:buFont typeface="Wingdings 3"/>
              <a:buChar char=""/>
              <a:defRPr/>
            </a:pPr>
            <a:endParaRPr lang="en-GB" sz="500" dirty="0"/>
          </a:p>
          <a:p>
            <a:pPr marL="365760" indent="-256032" fontAlgn="auto">
              <a:spcAft>
                <a:spcPts val="0"/>
              </a:spcAft>
              <a:buFont typeface="Wingdings 3"/>
              <a:buChar char=""/>
              <a:defRPr/>
            </a:pPr>
            <a:r>
              <a:rPr lang="en-GB" sz="2800" dirty="0"/>
              <a:t>Ministers accept and adopt ESG, May 2005</a:t>
            </a:r>
          </a:p>
        </p:txBody>
      </p:sp>
      <p:sp>
        <p:nvSpPr>
          <p:cNvPr id="19458" name="Rectangle 2"/>
          <p:cNvSpPr>
            <a:spLocks noGrp="1" noChangeArrowheads="1"/>
          </p:cNvSpPr>
          <p:nvPr>
            <p:ph type="title"/>
          </p:nvPr>
        </p:nvSpPr>
        <p:spPr>
          <a:xfrm>
            <a:off x="395536" y="260648"/>
            <a:ext cx="8229600" cy="1143000"/>
          </a:xfrm>
        </p:spPr>
        <p:txBody>
          <a:bodyPr/>
          <a:lstStyle/>
          <a:p>
            <a:pPr fontAlgn="auto">
              <a:spcAft>
                <a:spcPts val="0"/>
              </a:spcAft>
              <a:defRPr/>
            </a:pPr>
            <a:r>
              <a:rPr lang="en-GB" dirty="0"/>
              <a:t>Crisis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1072</TotalTime>
  <Words>1201</Words>
  <Application>Microsoft Office PowerPoint</Application>
  <PresentationFormat>On-screen Show (4:3)</PresentationFormat>
  <Paragraphs>244</Paragraphs>
  <Slides>29</Slides>
  <Notes>29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Concourse</vt:lpstr>
      <vt:lpstr>The European Standards and Guidelines: Why? What? and How?</vt:lpstr>
      <vt:lpstr>The Bologna Process: key quality-related instruments</vt:lpstr>
      <vt:lpstr>Why?</vt:lpstr>
      <vt:lpstr>The origin of the European Standards and Guidelines</vt:lpstr>
      <vt:lpstr>The actors</vt:lpstr>
      <vt:lpstr>Original plan for ESG</vt:lpstr>
      <vt:lpstr>The quality and standards working group membership </vt:lpstr>
      <vt:lpstr>First draft and its response</vt:lpstr>
      <vt:lpstr>Crisis </vt:lpstr>
      <vt:lpstr>What?</vt:lpstr>
      <vt:lpstr>European Standards and Guidelines (ESG)</vt:lpstr>
      <vt:lpstr>What are ‘standards’? What are ‘guidelines’?</vt:lpstr>
      <vt:lpstr>Objectives of the ESG</vt:lpstr>
      <vt:lpstr>What the ESG are meant to be</vt:lpstr>
      <vt:lpstr>What the ESG were NOT intended to be:</vt:lpstr>
      <vt:lpstr>Major challenges for the HEIs</vt:lpstr>
      <vt:lpstr>Major challenges for the QA agencies</vt:lpstr>
      <vt:lpstr>Implementation questions</vt:lpstr>
      <vt:lpstr>From the Foreword:</vt:lpstr>
      <vt:lpstr>Slide 20</vt:lpstr>
      <vt:lpstr>How?</vt:lpstr>
      <vt:lpstr>What has happened since 2005?</vt:lpstr>
      <vt:lpstr>Slide 23</vt:lpstr>
      <vt:lpstr>European quality assurance: questions for the longer term</vt:lpstr>
      <vt:lpstr>Why quality assurance? </vt:lpstr>
      <vt:lpstr>     </vt:lpstr>
      <vt:lpstr>Before you start… six quality assurance questions</vt:lpstr>
      <vt:lpstr>Slide 28</vt:lpstr>
      <vt:lpstr>Slide 29</vt:lpstr>
    </vt:vector>
  </TitlesOfParts>
  <Company>QAA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the European Standards and Guidelines for Quality Assurance in Higher Education</dc:title>
  <dc:creator>p.williams</dc:creator>
  <cp:lastModifiedBy>Peter</cp:lastModifiedBy>
  <cp:revision>91</cp:revision>
  <dcterms:created xsi:type="dcterms:W3CDTF">2009-09-08T22:01:07Z</dcterms:created>
  <dcterms:modified xsi:type="dcterms:W3CDTF">2011-02-09T22:38:29Z</dcterms:modified>
</cp:coreProperties>
</file>